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embeddedFontLst>
    <p:embeddedFont>
      <p:font typeface="Quattrocen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jm8Vlq5mBjKVEb9ja7epyMFjvB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QuattrocentoSans-bold.fntdata"/><Relationship Id="rId10" Type="http://schemas.openxmlformats.org/officeDocument/2006/relationships/slide" Target="slides/slide6.xml"/><Relationship Id="rId54" Type="http://schemas.openxmlformats.org/officeDocument/2006/relationships/font" Target="fonts/QuattrocentoSans-regular.fntdata"/><Relationship Id="rId13" Type="http://schemas.openxmlformats.org/officeDocument/2006/relationships/slide" Target="slides/slide9.xml"/><Relationship Id="rId57" Type="http://schemas.openxmlformats.org/officeDocument/2006/relationships/font" Target="fonts/QuattrocentoSans-boldItalic.fntdata"/><Relationship Id="rId12" Type="http://schemas.openxmlformats.org/officeDocument/2006/relationships/slide" Target="slides/slide8.xml"/><Relationship Id="rId56" Type="http://schemas.openxmlformats.org/officeDocument/2006/relationships/font" Target="fonts/Quattrocento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0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1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+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+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+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50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0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50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50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1" name="Google Shape;11;p50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50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0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0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50"/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</p:grpSpPr>
        <p:sp>
          <p:nvSpPr>
            <p:cNvPr id="19" name="Google Shape;19;p50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0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0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0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venir"/>
              <a:buChar char="+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venir"/>
              <a:buChar char="+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venir"/>
              <a:buChar char="+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2" type="sldNum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.gif"/><Relationship Id="rId5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"/>
          <p:cNvSpPr txBox="1"/>
          <p:nvPr>
            <p:ph type="ctrTitle"/>
          </p:nvPr>
        </p:nvSpPr>
        <p:spPr>
          <a:xfrm>
            <a:off x="1068161" y="4055392"/>
            <a:ext cx="10137308" cy="226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 CÁO ĐỌC CẢM BIẾN NHIỆT ĐỘ SỬ DỤNG ESP8266 VÀ PT1000</a:t>
            </a:r>
            <a:endParaRPr/>
          </a:p>
        </p:txBody>
      </p:sp>
      <p:grpSp>
        <p:nvGrpSpPr>
          <p:cNvPr id="107" name="Google Shape;107;p1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8" name="Google Shape;108;p1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09" name="Google Shape;109;p1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10" name="Google Shape;110;p1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" name="Google Shape;117;p1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olorful light bulb with business icons" id="118" name="Google Shape;118;p1"/>
          <p:cNvPicPr preferRelativeResize="0"/>
          <p:nvPr/>
        </p:nvPicPr>
        <p:blipFill rotWithShape="1">
          <a:blip r:embed="rId3">
            <a:alphaModFix/>
          </a:blip>
          <a:srcRect b="24653" l="0" r="0" t="27940"/>
          <a:stretch/>
        </p:blipFill>
        <p:spPr>
          <a:xfrm>
            <a:off x="198741" y="10"/>
            <a:ext cx="11812017" cy="3919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"/>
          <p:cNvGrpSpPr/>
          <p:nvPr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20" name="Google Shape;120;p1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76200" y="3919728"/>
            <a:ext cx="118872" cy="118872"/>
            <a:chOff x="1175347" y="3733800"/>
            <a:chExt cx="118872" cy="118872"/>
          </a:xfrm>
        </p:grpSpPr>
        <p:cxnSp>
          <p:nvCxnSpPr>
            <p:cNvPr id="128" name="Google Shape;128;p1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1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/>
        </p:nvSpPr>
        <p:spPr>
          <a:xfrm>
            <a:off x="2294626" y="267419"/>
            <a:ext cx="38071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Giao tiếp UART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1906437" y="1072551"/>
            <a:ext cx="68119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tiếp giữa vi điều khiển và cảm biến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 txBox="1"/>
          <p:nvPr/>
        </p:nvSpPr>
        <p:spPr>
          <a:xfrm>
            <a:off x="1906437" y="1532627"/>
            <a:ext cx="655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kết nối với cảm biến nhiệt độ, áp suất, độ ẩm thông qua UART để đo và thu thập dữ liệu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1949569" y="2352136"/>
            <a:ext cx="58630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tiếp giữa máy tính và vi điều khiển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1906438" y="2812212"/>
            <a:ext cx="655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tiếp với các board phát triển như Arduino hoặc Raspberry Pi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1906437" y="3631720"/>
            <a:ext cx="681199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Chân RX của Arduino Nano (D10) kết nối với chân TX (GPIO 4~D2) của ESP8266.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Chân TX của Arduino Nano (D11) kết nối với chân RX (GPIO 5 ~ D1) của ESP8266.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nối GND của Arduino Nano và ESP8266 với nhau.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5595678" cy="416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587" y="0"/>
            <a:ext cx="6569413" cy="4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 txBox="1"/>
          <p:nvPr/>
        </p:nvSpPr>
        <p:spPr>
          <a:xfrm>
            <a:off x="4581727" y="4562270"/>
            <a:ext cx="77334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Mô hình mạch in và PCB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8" name="Google Shape;338;p12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39" name="Google Shape;339;p12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342" name="Google Shape;342;p12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1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350" name="Google Shape;350;p12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2"/>
          <p:cNvPicPr preferRelativeResize="0"/>
          <p:nvPr/>
        </p:nvPicPr>
        <p:blipFill rotWithShape="1">
          <a:blip r:embed="rId3">
            <a:alphaModFix/>
          </a:blip>
          <a:srcRect b="4574" l="0" r="-1" t="117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1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62" name="Google Shape;362;p1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363" name="Google Shape;363;p1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Google Shape;370;p12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2" name="Google Shape;372;p12"/>
          <p:cNvGrpSpPr/>
          <p:nvPr/>
        </p:nvGrpSpPr>
        <p:grpSpPr>
          <a:xfrm>
            <a:off x="16931" y="14016"/>
            <a:ext cx="7904844" cy="6869917"/>
            <a:chOff x="3671791" y="1514475"/>
            <a:chExt cx="4402265" cy="3825906"/>
          </a:xfrm>
        </p:grpSpPr>
        <p:sp>
          <p:nvSpPr>
            <p:cNvPr id="373" name="Google Shape;373;p12"/>
            <p:cNvSpPr/>
            <p:nvPr/>
          </p:nvSpPr>
          <p:spPr>
            <a:xfrm>
              <a:off x="5595342" y="1540859"/>
              <a:ext cx="2478714" cy="3799522"/>
            </a:xfrm>
            <a:custGeom>
              <a:rect b="b" l="l" r="r" t="t"/>
              <a:pathLst>
                <a:path extrusionOk="0" h="3799522" w="2478714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3671982" y="2388008"/>
              <a:ext cx="2302192" cy="2952373"/>
            </a:xfrm>
            <a:custGeom>
              <a:rect b="b" l="l" r="r" t="t"/>
              <a:pathLst>
                <a:path extrusionOk="0" h="2952373" w="2302192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" name="Google Shape;375;p12"/>
            <p:cNvGrpSpPr/>
            <p:nvPr/>
          </p:nvGrpSpPr>
          <p:grpSpPr>
            <a:xfrm>
              <a:off x="3671791" y="3097027"/>
              <a:ext cx="1903571" cy="2224304"/>
              <a:chOff x="3671791" y="3097027"/>
              <a:chExt cx="1903571" cy="2224304"/>
            </a:xfrm>
          </p:grpSpPr>
          <p:sp>
            <p:nvSpPr>
              <p:cNvPr id="376" name="Google Shape;376;p12"/>
              <p:cNvSpPr/>
              <p:nvPr/>
            </p:nvSpPr>
            <p:spPr>
              <a:xfrm>
                <a:off x="3671791" y="3466048"/>
                <a:ext cx="1604295" cy="1847472"/>
              </a:xfrm>
              <a:custGeom>
                <a:rect b="b" l="l" r="r" t="t"/>
                <a:pathLst>
                  <a:path extrusionOk="0" h="1847472" w="1604295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2"/>
              <p:cNvSpPr/>
              <p:nvPr/>
            </p:nvSpPr>
            <p:spPr>
              <a:xfrm>
                <a:off x="3683507" y="3153822"/>
                <a:ext cx="1223105" cy="1676495"/>
              </a:xfrm>
              <a:custGeom>
                <a:rect b="b" l="l" r="r" t="t"/>
                <a:pathLst>
                  <a:path extrusionOk="0" h="1676495" w="122310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2"/>
              <p:cNvSpPr/>
              <p:nvPr/>
            </p:nvSpPr>
            <p:spPr>
              <a:xfrm>
                <a:off x="4906517" y="3097027"/>
                <a:ext cx="668845" cy="2224304"/>
              </a:xfrm>
              <a:custGeom>
                <a:rect b="b" l="l" r="r" t="t"/>
                <a:pathLst>
                  <a:path extrusionOk="0" h="2224304" w="668845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9" name="Google Shape;379;p12"/>
            <p:cNvSpPr/>
            <p:nvPr/>
          </p:nvSpPr>
          <p:spPr>
            <a:xfrm>
              <a:off x="3839145" y="4663452"/>
              <a:ext cx="1103852" cy="657879"/>
            </a:xfrm>
            <a:custGeom>
              <a:rect b="b" l="l" r="r" t="t"/>
              <a:pathLst>
                <a:path extrusionOk="0" h="657879" w="1103852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3671887" y="1521047"/>
              <a:ext cx="1271168" cy="2861881"/>
            </a:xfrm>
            <a:custGeom>
              <a:rect b="b" l="l" r="r" t="t"/>
              <a:pathLst>
                <a:path extrusionOk="0" h="2861881" w="1271168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3671887" y="1536477"/>
              <a:ext cx="919096" cy="2636139"/>
            </a:xfrm>
            <a:custGeom>
              <a:rect b="b" l="l" r="r" t="t"/>
              <a:pathLst>
                <a:path extrusionOk="0" h="2636139" w="919096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3671887" y="1717738"/>
              <a:ext cx="625711" cy="2292381"/>
            </a:xfrm>
            <a:custGeom>
              <a:rect b="b" l="l" r="r" t="t"/>
              <a:pathLst>
                <a:path extrusionOk="0" h="2292381" w="62571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3671887" y="1951196"/>
              <a:ext cx="421548" cy="1865756"/>
            </a:xfrm>
            <a:custGeom>
              <a:rect b="b" l="l" r="r" t="t"/>
              <a:pathLst>
                <a:path extrusionOk="0" h="1865756" w="421548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3671887" y="2201418"/>
              <a:ext cx="286935" cy="1358264"/>
            </a:xfrm>
            <a:custGeom>
              <a:rect b="b" l="l" r="r" t="t"/>
              <a:pathLst>
                <a:path extrusionOk="0" h="1358264" w="286935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3671887" y="2482500"/>
              <a:ext cx="167300" cy="890873"/>
            </a:xfrm>
            <a:custGeom>
              <a:rect b="b" l="l" r="r" t="t"/>
              <a:pathLst>
                <a:path extrusionOk="0" h="890873" w="16730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4849272" y="1514475"/>
              <a:ext cx="3076098" cy="1677721"/>
            </a:xfrm>
            <a:custGeom>
              <a:rect b="b" l="l" r="r" t="t"/>
              <a:pathLst>
                <a:path extrusionOk="0" h="1677721" w="3076098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5159025" y="1548764"/>
              <a:ext cx="2607257" cy="1468691"/>
            </a:xfrm>
            <a:custGeom>
              <a:rect b="b" l="l" r="r" t="t"/>
              <a:pathLst>
                <a:path extrusionOk="0" h="1468691" w="2607257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5450204" y="1524380"/>
              <a:ext cx="2095685" cy="1175182"/>
            </a:xfrm>
            <a:custGeom>
              <a:rect b="b" l="l" r="r" t="t"/>
              <a:pathLst>
                <a:path extrusionOk="0" h="1175182" w="2095685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Google Shape;394;p13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96" name="Google Shape;396;p13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13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398" name="Google Shape;398;p13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13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406" name="Google Shape;406;p13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ircuit board with wires&#10;&#10;Description automatically generated" id="416" name="Google Shape;416;p13"/>
          <p:cNvPicPr preferRelativeResize="0"/>
          <p:nvPr/>
        </p:nvPicPr>
        <p:blipFill rotWithShape="1">
          <a:blip r:embed="rId3">
            <a:alphaModFix amt="90000"/>
          </a:blip>
          <a:srcRect b="14570" l="0" r="-1" t="10423"/>
          <a:stretch/>
        </p:blipFill>
        <p:spPr>
          <a:xfrm rot="10800000">
            <a:off x="-10042" y="-53103"/>
            <a:ext cx="12188932" cy="5770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3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418" name="Google Shape;418;p13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3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6" name="Google Shape;426;p13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427" name="Google Shape;427;p13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13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3"/>
          <p:cNvSpPr txBox="1"/>
          <p:nvPr/>
        </p:nvSpPr>
        <p:spPr>
          <a:xfrm>
            <a:off x="3789574" y="5903076"/>
            <a:ext cx="85352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Sản phẩm thực tế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14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14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445" name="Google Shape;445;p14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14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453" name="Google Shape;453;p14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1" name="Google Shape;461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2" name="Google Shape;46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box with black wires&#10;&#10;Description automatically generated" id="463" name="Google Shape;463;p14"/>
          <p:cNvPicPr preferRelativeResize="0"/>
          <p:nvPr/>
        </p:nvPicPr>
        <p:blipFill rotWithShape="1">
          <a:blip r:embed="rId3">
            <a:alphaModFix/>
          </a:blip>
          <a:srcRect b="21991" l="0" r="-1" t="3004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14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65" name="Google Shape;465;p14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466" name="Google Shape;466;p14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14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4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5" name="Google Shape;475;p14"/>
          <p:cNvGrpSpPr/>
          <p:nvPr/>
        </p:nvGrpSpPr>
        <p:grpSpPr>
          <a:xfrm>
            <a:off x="16931" y="14016"/>
            <a:ext cx="7904844" cy="6869917"/>
            <a:chOff x="3671791" y="1514475"/>
            <a:chExt cx="4402265" cy="3825906"/>
          </a:xfrm>
        </p:grpSpPr>
        <p:sp>
          <p:nvSpPr>
            <p:cNvPr id="476" name="Google Shape;476;p14"/>
            <p:cNvSpPr/>
            <p:nvPr/>
          </p:nvSpPr>
          <p:spPr>
            <a:xfrm>
              <a:off x="5595342" y="1540859"/>
              <a:ext cx="2478714" cy="3799522"/>
            </a:xfrm>
            <a:custGeom>
              <a:rect b="b" l="l" r="r" t="t"/>
              <a:pathLst>
                <a:path extrusionOk="0" h="3799522" w="2478714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3671982" y="2388008"/>
              <a:ext cx="2302192" cy="2952373"/>
            </a:xfrm>
            <a:custGeom>
              <a:rect b="b" l="l" r="r" t="t"/>
              <a:pathLst>
                <a:path extrusionOk="0" h="2952373" w="2302192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p14"/>
            <p:cNvGrpSpPr/>
            <p:nvPr/>
          </p:nvGrpSpPr>
          <p:grpSpPr>
            <a:xfrm>
              <a:off x="3671791" y="3097027"/>
              <a:ext cx="1903571" cy="2224304"/>
              <a:chOff x="3671791" y="3097027"/>
              <a:chExt cx="1903571" cy="2224304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3671791" y="3466048"/>
                <a:ext cx="1604295" cy="1847472"/>
              </a:xfrm>
              <a:custGeom>
                <a:rect b="b" l="l" r="r" t="t"/>
                <a:pathLst>
                  <a:path extrusionOk="0" h="1847472" w="1604295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3683507" y="3153822"/>
                <a:ext cx="1223105" cy="1676495"/>
              </a:xfrm>
              <a:custGeom>
                <a:rect b="b" l="l" r="r" t="t"/>
                <a:pathLst>
                  <a:path extrusionOk="0" h="1676495" w="122310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4906517" y="3097027"/>
                <a:ext cx="668845" cy="2224304"/>
              </a:xfrm>
              <a:custGeom>
                <a:rect b="b" l="l" r="r" t="t"/>
                <a:pathLst>
                  <a:path extrusionOk="0" h="2224304" w="668845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cap="rnd" cmpd="sng" w="9525">
                <a:solidFill>
                  <a:schemeClr val="lt2">
                    <a:alpha val="24705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2" name="Google Shape;482;p14"/>
            <p:cNvSpPr/>
            <p:nvPr/>
          </p:nvSpPr>
          <p:spPr>
            <a:xfrm>
              <a:off x="3839145" y="4663452"/>
              <a:ext cx="1103852" cy="657879"/>
            </a:xfrm>
            <a:custGeom>
              <a:rect b="b" l="l" r="r" t="t"/>
              <a:pathLst>
                <a:path extrusionOk="0" h="657879" w="1103852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671887" y="1521047"/>
              <a:ext cx="1271168" cy="2861881"/>
            </a:xfrm>
            <a:custGeom>
              <a:rect b="b" l="l" r="r" t="t"/>
              <a:pathLst>
                <a:path extrusionOk="0" h="2861881" w="1271168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671887" y="1536477"/>
              <a:ext cx="919096" cy="2636139"/>
            </a:xfrm>
            <a:custGeom>
              <a:rect b="b" l="l" r="r" t="t"/>
              <a:pathLst>
                <a:path extrusionOk="0" h="2636139" w="919096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3671887" y="1717738"/>
              <a:ext cx="625711" cy="2292381"/>
            </a:xfrm>
            <a:custGeom>
              <a:rect b="b" l="l" r="r" t="t"/>
              <a:pathLst>
                <a:path extrusionOk="0" h="2292381" w="62571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3671887" y="1951196"/>
              <a:ext cx="421548" cy="1865756"/>
            </a:xfrm>
            <a:custGeom>
              <a:rect b="b" l="l" r="r" t="t"/>
              <a:pathLst>
                <a:path extrusionOk="0" h="1865756" w="421548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671887" y="2201418"/>
              <a:ext cx="286935" cy="1358264"/>
            </a:xfrm>
            <a:custGeom>
              <a:rect b="b" l="l" r="r" t="t"/>
              <a:pathLst>
                <a:path extrusionOk="0" h="1358264" w="286935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671887" y="2482500"/>
              <a:ext cx="167300" cy="890873"/>
            </a:xfrm>
            <a:custGeom>
              <a:rect b="b" l="l" r="r" t="t"/>
              <a:pathLst>
                <a:path extrusionOk="0" h="890873" w="16730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4849272" y="1514475"/>
              <a:ext cx="3076098" cy="1677721"/>
            </a:xfrm>
            <a:custGeom>
              <a:rect b="b" l="l" r="r" t="t"/>
              <a:pathLst>
                <a:path extrusionOk="0" h="1677721" w="3076098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5159025" y="1548764"/>
              <a:ext cx="2607257" cy="1468691"/>
            </a:xfrm>
            <a:custGeom>
              <a:rect b="b" l="l" r="r" t="t"/>
              <a:pathLst>
                <a:path extrusionOk="0" h="1468691" w="2607257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5450204" y="1524380"/>
              <a:ext cx="2095685" cy="1175182"/>
            </a:xfrm>
            <a:custGeom>
              <a:rect b="b" l="l" r="r" t="t"/>
              <a:pathLst>
                <a:path extrusionOk="0" h="1175182" w="2095685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cap="rnd" cmpd="sng" w="9525">
              <a:solidFill>
                <a:schemeClr val="lt2">
                  <a:alpha val="24705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4"/>
          <p:cNvSpPr txBox="1"/>
          <p:nvPr/>
        </p:nvSpPr>
        <p:spPr>
          <a:xfrm>
            <a:off x="4869350" y="2616300"/>
            <a:ext cx="127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Led Relay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93" name="Google Shape;493;p14"/>
          <p:cNvSpPr txBox="1"/>
          <p:nvPr/>
        </p:nvSpPr>
        <p:spPr>
          <a:xfrm>
            <a:off x="9459150" y="2997675"/>
            <a:ext cx="980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LED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94" name="Google Shape;494;p14"/>
          <p:cNvSpPr txBox="1"/>
          <p:nvPr/>
        </p:nvSpPr>
        <p:spPr>
          <a:xfrm>
            <a:off x="1867875" y="3452025"/>
            <a:ext cx="1326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2"/>
                </a:solidFill>
              </a:rPr>
              <a:t>Nguồn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495" name="Google Shape;495;p14"/>
          <p:cNvSpPr txBox="1"/>
          <p:nvPr/>
        </p:nvSpPr>
        <p:spPr>
          <a:xfrm>
            <a:off x="2090350" y="2111550"/>
            <a:ext cx="1326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2"/>
                </a:solidFill>
              </a:rPr>
              <a:t>PT1000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computer&#10;&#10;Description automatically generated" id="500" name="Google Shape;5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371" y="0"/>
            <a:ext cx="68496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5"/>
          <p:cNvSpPr txBox="1"/>
          <p:nvPr/>
        </p:nvSpPr>
        <p:spPr>
          <a:xfrm>
            <a:off x="1676400" y="3099758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Flowchart giải thích mô hình kết nối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"/>
          <p:cNvSpPr txBox="1"/>
          <p:nvPr>
            <p:ph type="title"/>
          </p:nvPr>
        </p:nvSpPr>
        <p:spPr>
          <a:xfrm>
            <a:off x="838200" y="682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/>
              <a:t>Chạy chương trình</a:t>
            </a:r>
            <a:endParaRPr/>
          </a:p>
        </p:txBody>
      </p:sp>
      <p:pic>
        <p:nvPicPr>
          <p:cNvPr descr="A screenshot of a computer&#10;&#10;Description automatically generated" id="507" name="Google Shape;5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986" y="1395351"/>
            <a:ext cx="8718468" cy="491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"/>
          <p:cNvSpPr txBox="1"/>
          <p:nvPr>
            <p:ph type="title"/>
          </p:nvPr>
        </p:nvSpPr>
        <p:spPr>
          <a:xfrm>
            <a:off x="210328" y="238665"/>
            <a:ext cx="32863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Video demo</a:t>
            </a:r>
            <a:endParaRPr/>
          </a:p>
        </p:txBody>
      </p:sp>
      <p:pic>
        <p:nvPicPr>
          <p:cNvPr id="513" name="Google Shape;5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785" y="0"/>
            <a:ext cx="38655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/>
          <p:nvPr/>
        </p:nvSpPr>
        <p:spPr>
          <a:xfrm>
            <a:off x="4798141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1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8"/>
          <p:cNvSpPr txBox="1"/>
          <p:nvPr/>
        </p:nvSpPr>
        <p:spPr>
          <a:xfrm>
            <a:off x="2723535" y="2707704"/>
            <a:ext cx="90456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GIỚI THIỆU VỀ THINGSBOARD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Ảnh có chứa Phông chữ, biểu tượng, Đồ họa, màu trắng&#10;&#10;Mô tả được tạo tự động" id="520" name="Google Shape;5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190" y="3570372"/>
            <a:ext cx="5144015" cy="270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19"/>
          <p:cNvGrpSpPr/>
          <p:nvPr/>
        </p:nvGrpSpPr>
        <p:grpSpPr>
          <a:xfrm>
            <a:off x="754027" y="568949"/>
            <a:ext cx="2408463" cy="5720099"/>
            <a:chOff x="3457897" y="2639"/>
            <a:chExt cx="2408463" cy="5720099"/>
          </a:xfrm>
        </p:grpSpPr>
        <p:sp>
          <p:nvSpPr>
            <p:cNvPr id="526" name="Google Shape;526;p19"/>
            <p:cNvSpPr/>
            <p:nvPr/>
          </p:nvSpPr>
          <p:spPr>
            <a:xfrm>
              <a:off x="3457897" y="2639"/>
              <a:ext cx="2408463" cy="1204231"/>
            </a:xfrm>
            <a:prstGeom prst="roundRect">
              <a:avLst>
                <a:gd fmla="val 1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 txBox="1"/>
            <p:nvPr/>
          </p:nvSpPr>
          <p:spPr>
            <a:xfrm>
              <a:off x="3493168" y="37910"/>
              <a:ext cx="2337921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Arial"/>
                <a:buNone/>
              </a:pPr>
              <a:r>
                <a:rPr lang="en-US" sz="3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Quản lý thiết bị</a:t>
              </a:r>
              <a:endParaRPr sz="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3698743" y="1206871"/>
              <a:ext cx="240846" cy="9031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29" name="Google Shape;529;p19"/>
            <p:cNvSpPr/>
            <p:nvPr/>
          </p:nvSpPr>
          <p:spPr>
            <a:xfrm>
              <a:off x="3939590" y="150792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 txBox="1"/>
            <p:nvPr/>
          </p:nvSpPr>
          <p:spPr>
            <a:xfrm>
              <a:off x="3974861" y="154319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/>
                <a:buNone/>
              </a:pPr>
              <a:r>
                <a:rPr lang="en-US" sz="3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Kết nối đa dạng</a:t>
              </a:r>
              <a:endParaRPr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3698743" y="1206871"/>
              <a:ext cx="240846" cy="240846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32" name="Google Shape;532;p19"/>
            <p:cNvSpPr/>
            <p:nvPr/>
          </p:nvSpPr>
          <p:spPr>
            <a:xfrm>
              <a:off x="3939590" y="301321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 txBox="1"/>
            <p:nvPr/>
          </p:nvSpPr>
          <p:spPr>
            <a:xfrm>
              <a:off x="3974861" y="304848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/>
                <a:buNone/>
              </a:pPr>
              <a:r>
                <a:rPr lang="en-US" sz="3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Cấu hình linh hoạt</a:t>
              </a:r>
              <a:endParaRPr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3698743" y="1206871"/>
              <a:ext cx="240846" cy="391375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35" name="Google Shape;535;p19"/>
            <p:cNvSpPr/>
            <p:nvPr/>
          </p:nvSpPr>
          <p:spPr>
            <a:xfrm>
              <a:off x="3939590" y="4518507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 txBox="1"/>
            <p:nvPr/>
          </p:nvSpPr>
          <p:spPr>
            <a:xfrm>
              <a:off x="3974861" y="4553778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62850" spcFirstLastPara="1" rIns="6285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/>
                <a:buNone/>
              </a:pPr>
              <a:r>
                <a:rPr lang="en-US" sz="3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Quản lý firmware</a:t>
              </a:r>
              <a:endParaRPr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Ảnh có chứa văn bản, vòng tròn, ảnh chụp màn hình, biểu đồ&#10;&#10;Mô tả được tạo tự động" id="537" name="Google Shape;5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497" y="-32901"/>
            <a:ext cx="4840946" cy="272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biểu đồ, số&#10;&#10;Mô tả được tạo tự động" id="538" name="Google Shape;5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1066" y="2772752"/>
            <a:ext cx="3751377" cy="182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điện tử, mạch điện, Linh kiện điện, Thành phần mạch điện&#10;&#10;Mô tả được tạo tự động" id="539" name="Google Shape;5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8775" y="4676298"/>
            <a:ext cx="3048000" cy="203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6" name="Google Shape;136;p2"/>
          <p:cNvGrpSpPr/>
          <p:nvPr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37" name="Google Shape;137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"/>
          <p:cNvSpPr txBox="1"/>
          <p:nvPr/>
        </p:nvSpPr>
        <p:spPr>
          <a:xfrm>
            <a:off x="1198181" y="168425"/>
            <a:ext cx="9988166" cy="149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Tổng quan ứng dụng trong dự án</a:t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"/>
          <p:cNvGrpSpPr/>
          <p:nvPr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7" name="Google Shape;147;p2"/>
            <p:cNvGrpSpPr/>
            <p:nvPr/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2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600306" y="1847031"/>
            <a:ext cx="10982090" cy="4276054"/>
            <a:chOff x="0" y="0"/>
            <a:chExt cx="10982090" cy="4276054"/>
          </a:xfrm>
        </p:grpSpPr>
        <p:sp>
          <p:nvSpPr>
            <p:cNvPr id="157" name="Google Shape;157;p2"/>
            <p:cNvSpPr/>
            <p:nvPr/>
          </p:nvSpPr>
          <p:spPr>
            <a:xfrm>
              <a:off x="0" y="0"/>
              <a:ext cx="8785672" cy="940732"/>
            </a:xfrm>
            <a:prstGeom prst="roundRect">
              <a:avLst>
                <a:gd fmla="val 10000" name="adj"/>
              </a:avLst>
            </a:prstGeom>
            <a:solidFill>
              <a:srgbClr val="C4255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 txBox="1"/>
            <p:nvPr/>
          </p:nvSpPr>
          <p:spPr>
            <a:xfrm>
              <a:off x="27553" y="27553"/>
              <a:ext cx="7691057" cy="88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1"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PT1000</a:t>
              </a:r>
              <a:r>
                <a:rPr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Đo nhiệt độ với độ chính xác cao.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35800" y="1111774"/>
              <a:ext cx="8785672" cy="940732"/>
            </a:xfrm>
            <a:prstGeom prst="roundRect">
              <a:avLst>
                <a:gd fmla="val 10000" name="adj"/>
              </a:avLst>
            </a:prstGeom>
            <a:solidFill>
              <a:srgbClr val="2747C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763353" y="1139327"/>
              <a:ext cx="7383290" cy="88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1"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Arduino Nano</a:t>
              </a:r>
              <a:r>
                <a:rPr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Xử lý và thu thập dữ liệu từ PT1000, điều khiển relay và gửi dữ liệu đến ESP8266.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60617" y="2223548"/>
              <a:ext cx="8785672" cy="940732"/>
            </a:xfrm>
            <a:prstGeom prst="roundRect">
              <a:avLst>
                <a:gd fmla="val 10000" name="adj"/>
              </a:avLst>
            </a:prstGeom>
            <a:solidFill>
              <a:srgbClr val="34D62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1488170" y="2251101"/>
              <a:ext cx="7394272" cy="88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1"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ESP8266</a:t>
              </a:r>
              <a:r>
                <a:rPr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Kết nối với internet để truyền dữ liệu nhiệt độ lên server hoặc cloud.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196418" y="3335322"/>
              <a:ext cx="8785672" cy="940732"/>
            </a:xfrm>
            <a:prstGeom prst="roundRect">
              <a:avLst>
                <a:gd fmla="val 10000" name="adj"/>
              </a:avLst>
            </a:prstGeom>
            <a:solidFill>
              <a:srgbClr val="D845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2223971" y="3362875"/>
              <a:ext cx="7383290" cy="885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b="1"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Relay</a:t>
              </a:r>
              <a:r>
                <a:rPr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Điều khiển các thiết bị ngoại vi như máy bơm nước hoặc hệ thống làm mát dựa trên dữ liệu nhiệt độ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174196" y="720515"/>
              <a:ext cx="611475" cy="611475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ACBD0">
                <a:alpha val="89803"/>
              </a:srgbClr>
            </a:solidFill>
            <a:ln cap="flat" cmpd="sng" w="12700">
              <a:solidFill>
                <a:srgbClr val="EACBD0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8311778" y="720515"/>
              <a:ext cx="336311" cy="460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36825" spcFirstLastPara="1" rIns="368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t/>
              </a:r>
              <a:endParaRPr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909996" y="1832289"/>
              <a:ext cx="611475" cy="611475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ECEA">
                <a:alpha val="89803"/>
              </a:srgbClr>
            </a:solidFill>
            <a:ln cap="flat" cmpd="sng" w="12700">
              <a:solidFill>
                <a:srgbClr val="CAEC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9047578" y="1832289"/>
              <a:ext cx="336311" cy="460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36825" spcFirstLastPara="1" rIns="368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t/>
              </a:r>
              <a:endParaRPr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634814" y="2944063"/>
              <a:ext cx="611475" cy="611475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FCCCB">
                <a:alpha val="89803"/>
              </a:srgbClr>
            </a:solidFill>
            <a:ln cap="flat" cmpd="sng" w="12700">
              <a:solidFill>
                <a:srgbClr val="EFCC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9772396" y="2944063"/>
              <a:ext cx="336311" cy="460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36825" spcFirstLastPara="1" rIns="368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t/>
              </a:r>
              <a:endParaRPr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0"/>
          <p:cNvGrpSpPr/>
          <p:nvPr/>
        </p:nvGrpSpPr>
        <p:grpSpPr>
          <a:xfrm>
            <a:off x="323782" y="568664"/>
            <a:ext cx="3268953" cy="5720669"/>
            <a:chOff x="3027652" y="2354"/>
            <a:chExt cx="3268953" cy="5720669"/>
          </a:xfrm>
        </p:grpSpPr>
        <p:sp>
          <p:nvSpPr>
            <p:cNvPr id="545" name="Google Shape;545;p20"/>
            <p:cNvSpPr/>
            <p:nvPr/>
          </p:nvSpPr>
          <p:spPr>
            <a:xfrm>
              <a:off x="3027652" y="2354"/>
              <a:ext cx="3268953" cy="1634476"/>
            </a:xfrm>
            <a:prstGeom prst="roundRect">
              <a:avLst>
                <a:gd fmla="val 1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 txBox="1"/>
            <p:nvPr/>
          </p:nvSpPr>
          <p:spPr>
            <a:xfrm>
              <a:off x="3075524" y="50226"/>
              <a:ext cx="3173209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675" lIns="89525" spcFirstLastPara="1" rIns="89525" wrap="square" tIns="5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Arial"/>
                <a:buNone/>
              </a:pPr>
              <a:r>
                <a:rPr lang="en-US" sz="4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Trực quan hóa dữ liệu</a:t>
              </a:r>
              <a:endParaRPr sz="4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3354547" y="1636831"/>
              <a:ext cx="326895" cy="1225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48" name="Google Shape;548;p20"/>
            <p:cNvSpPr/>
            <p:nvPr/>
          </p:nvSpPr>
          <p:spPr>
            <a:xfrm>
              <a:off x="3681442" y="2045451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 txBox="1"/>
            <p:nvPr/>
          </p:nvSpPr>
          <p:spPr>
            <a:xfrm>
              <a:off x="3729314" y="2093323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50" lIns="72375" spcFirstLastPara="1" rIns="72375" wrap="square" tIns="48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Arial"/>
                <a:buNone/>
              </a:pPr>
              <a:r>
                <a:rPr lang="en-US"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Tùy chỉnh Dashboard</a:t>
              </a:r>
              <a:endPara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354547" y="1636831"/>
              <a:ext cx="326895" cy="32689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51" name="Google Shape;551;p20"/>
            <p:cNvSpPr/>
            <p:nvPr/>
          </p:nvSpPr>
          <p:spPr>
            <a:xfrm>
              <a:off x="3681442" y="4088547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 txBox="1"/>
            <p:nvPr/>
          </p:nvSpPr>
          <p:spPr>
            <a:xfrm>
              <a:off x="3729314" y="4136419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250" lIns="72375" spcFirstLastPara="1" rIns="72375" wrap="square" tIns="48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Arial"/>
                <a:buNone/>
              </a:pPr>
              <a:r>
                <a:rPr lang="en-US" sz="3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Widget đa dạng</a:t>
              </a:r>
              <a:endPara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Ảnh có chứa văn bản, ảnh chụp màn hình, biểu đồ, số&#10;&#10;Mô tả được tạo tự động" id="553" name="Google Shape;5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580" y="566310"/>
            <a:ext cx="4564185" cy="2567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phần mềm, Biểu tượng máy tính&#10;&#10;Mô tả được tạo tự động" id="554" name="Google Shape;5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7002" y="3809280"/>
            <a:ext cx="4761342" cy="248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1"/>
          <p:cNvGrpSpPr/>
          <p:nvPr/>
        </p:nvGrpSpPr>
        <p:grpSpPr>
          <a:xfrm>
            <a:off x="323782" y="568664"/>
            <a:ext cx="3268953" cy="5720669"/>
            <a:chOff x="3027652" y="2354"/>
            <a:chExt cx="3268953" cy="5720669"/>
          </a:xfrm>
        </p:grpSpPr>
        <p:sp>
          <p:nvSpPr>
            <p:cNvPr id="560" name="Google Shape;560;p21"/>
            <p:cNvSpPr/>
            <p:nvPr/>
          </p:nvSpPr>
          <p:spPr>
            <a:xfrm>
              <a:off x="3027652" y="2354"/>
              <a:ext cx="3268953" cy="1634476"/>
            </a:xfrm>
            <a:prstGeom prst="roundRect">
              <a:avLst>
                <a:gd fmla="val 1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 txBox="1"/>
            <p:nvPr/>
          </p:nvSpPr>
          <p:spPr>
            <a:xfrm>
              <a:off x="3075524" y="50226"/>
              <a:ext cx="3173209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85725" spcFirstLastPara="1" rIns="85725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"/>
                <a:buNone/>
              </a:pPr>
              <a:r>
                <a:rPr lang="en-US" sz="4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Quản lý người dùng</a:t>
              </a:r>
              <a:endPara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3354547" y="1636831"/>
              <a:ext cx="326895" cy="1225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63" name="Google Shape;563;p21"/>
            <p:cNvSpPr/>
            <p:nvPr/>
          </p:nvSpPr>
          <p:spPr>
            <a:xfrm>
              <a:off x="3681442" y="2045451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1"/>
            <p:cNvSpPr txBox="1"/>
            <p:nvPr/>
          </p:nvSpPr>
          <p:spPr>
            <a:xfrm>
              <a:off x="3729314" y="2093323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8575" spcFirstLastPara="1" rIns="6857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Quản lý nhiều người dùng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3354547" y="1636831"/>
              <a:ext cx="326895" cy="32689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66" name="Google Shape;566;p21"/>
            <p:cNvSpPr/>
            <p:nvPr/>
          </p:nvSpPr>
          <p:spPr>
            <a:xfrm>
              <a:off x="3681442" y="4088547"/>
              <a:ext cx="2615162" cy="163447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 txBox="1"/>
            <p:nvPr/>
          </p:nvSpPr>
          <p:spPr>
            <a:xfrm>
              <a:off x="3729314" y="4136419"/>
              <a:ext cx="2519418" cy="1538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8575" spcFirstLastPara="1" rIns="6857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Phân quyền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Ảnh có chứa văn bản, ảnh chụp màn hình, Phông chữ, biểu đồ&#10;&#10;Mô tả được tạo tự động" id="568" name="Google Shape;5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420" y="2090057"/>
            <a:ext cx="6288036" cy="353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2"/>
          <p:cNvGrpSpPr/>
          <p:nvPr/>
        </p:nvGrpSpPr>
        <p:grpSpPr>
          <a:xfrm>
            <a:off x="754027" y="568949"/>
            <a:ext cx="2408463" cy="5720099"/>
            <a:chOff x="3457897" y="2639"/>
            <a:chExt cx="2408463" cy="5720099"/>
          </a:xfrm>
        </p:grpSpPr>
        <p:sp>
          <p:nvSpPr>
            <p:cNvPr id="574" name="Google Shape;574;p22"/>
            <p:cNvSpPr/>
            <p:nvPr/>
          </p:nvSpPr>
          <p:spPr>
            <a:xfrm>
              <a:off x="3457897" y="2639"/>
              <a:ext cx="2408463" cy="1204231"/>
            </a:xfrm>
            <a:prstGeom prst="roundRect">
              <a:avLst>
                <a:gd fmla="val 1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 txBox="1"/>
            <p:nvPr/>
          </p:nvSpPr>
          <p:spPr>
            <a:xfrm>
              <a:off x="3493168" y="37910"/>
              <a:ext cx="2337921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975" lIns="70475" spcFirstLastPara="1" rIns="70475" wrap="square" tIns="4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Arial"/>
                <a:buNone/>
              </a:pPr>
              <a:r>
                <a:rPr lang="en-US" sz="3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Các tính năng khác</a:t>
              </a: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3698743" y="1206871"/>
              <a:ext cx="240846" cy="9031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77" name="Google Shape;577;p22"/>
            <p:cNvSpPr/>
            <p:nvPr/>
          </p:nvSpPr>
          <p:spPr>
            <a:xfrm>
              <a:off x="3939590" y="150792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 txBox="1"/>
            <p:nvPr/>
          </p:nvSpPr>
          <p:spPr>
            <a:xfrm>
              <a:off x="3974861" y="154319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49525" spcFirstLastPara="1" rIns="49525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Quy tắc tự động hóa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698743" y="1206871"/>
              <a:ext cx="240846" cy="240846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80" name="Google Shape;580;p22"/>
            <p:cNvSpPr/>
            <p:nvPr/>
          </p:nvSpPr>
          <p:spPr>
            <a:xfrm>
              <a:off x="3939590" y="3013218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 txBox="1"/>
            <p:nvPr/>
          </p:nvSpPr>
          <p:spPr>
            <a:xfrm>
              <a:off x="3974861" y="3048489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49525" spcFirstLastPara="1" rIns="49525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Tích hợp với khác hệ thống khác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698743" y="1206871"/>
              <a:ext cx="240846" cy="391375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83" name="Google Shape;583;p22"/>
            <p:cNvSpPr/>
            <p:nvPr/>
          </p:nvSpPr>
          <p:spPr>
            <a:xfrm>
              <a:off x="3939590" y="4518507"/>
              <a:ext cx="1926770" cy="120423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 txBox="1"/>
            <p:nvPr/>
          </p:nvSpPr>
          <p:spPr>
            <a:xfrm>
              <a:off x="3974861" y="4553778"/>
              <a:ext cx="1856228" cy="113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000" lIns="49525" spcFirstLastPara="1" rIns="49525" wrap="square" tIns="33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Cộng đồng phát triển</a:t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Ảnh có chứa biểu đồ, Đồ họa, thiết kế&#10;&#10;Mô tả được tạo tự động" id="585" name="Google Shape;5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356" y="566310"/>
            <a:ext cx="6895472" cy="2528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òng tròn, tác phẩm nghệ thuật, ảnh chụp màn hình, phim hoạt hình&#10;&#10;Mô tả được tạo tự động" id="586" name="Google Shape;5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342" y="3546808"/>
            <a:ext cx="5143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2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3"/>
          <p:cNvSpPr txBox="1"/>
          <p:nvPr/>
        </p:nvSpPr>
        <p:spPr>
          <a:xfrm>
            <a:off x="2566219" y="2960809"/>
            <a:ext cx="60763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GIỚI THIỆU VỀ SƠ ĐỒ PHÂN CẤP CHÍNH TRONG THINGSBOARD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"/>
          <p:cNvSpPr txBox="1"/>
          <p:nvPr/>
        </p:nvSpPr>
        <p:spPr>
          <a:xfrm>
            <a:off x="2964425" y="1140542"/>
            <a:ext cx="626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CẤP TRONG THINGSBOARD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8" name="Google Shape;598;p24"/>
          <p:cNvGrpSpPr/>
          <p:nvPr/>
        </p:nvGrpSpPr>
        <p:grpSpPr>
          <a:xfrm>
            <a:off x="2034381" y="2990380"/>
            <a:ext cx="8123237" cy="1160462"/>
            <a:chOff x="2381" y="1692522"/>
            <a:chExt cx="8123237" cy="1160462"/>
          </a:xfrm>
        </p:grpSpPr>
        <p:sp>
          <p:nvSpPr>
            <p:cNvPr id="599" name="Google Shape;599;p24"/>
            <p:cNvSpPr/>
            <p:nvPr/>
          </p:nvSpPr>
          <p:spPr>
            <a:xfrm>
              <a:off x="2381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 txBox="1"/>
            <p:nvPr/>
          </p:nvSpPr>
          <p:spPr>
            <a:xfrm>
              <a:off x="582612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325" lIns="112000" spcFirstLastPara="1" rIns="37325" wrap="square" tIns="3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admin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613421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 txBox="1"/>
            <p:nvPr/>
          </p:nvSpPr>
          <p:spPr>
            <a:xfrm>
              <a:off x="3193652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325" lIns="112000" spcFirstLastPara="1" rIns="37325" wrap="square" tIns="3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Tenant admin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5224462" y="1692522"/>
              <a:ext cx="2901156" cy="1160462"/>
            </a:xfrm>
            <a:prstGeom prst="chevron">
              <a:avLst>
                <a:gd fmla="val 50000" name="adj"/>
              </a:avLst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 txBox="1"/>
            <p:nvPr/>
          </p:nvSpPr>
          <p:spPr>
            <a:xfrm>
              <a:off x="5804693" y="1692522"/>
              <a:ext cx="1740694" cy="1160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325" lIns="112000" spcFirstLastPara="1" rIns="37325" wrap="square" tIns="3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5"/>
          <p:cNvSpPr txBox="1"/>
          <p:nvPr/>
        </p:nvSpPr>
        <p:spPr>
          <a:xfrm>
            <a:off x="2116393" y="1416841"/>
            <a:ext cx="6705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 Multi-tenant được thể hiện ở chức vụ System administrator</a:t>
            </a:r>
            <a:endParaRPr/>
          </a:p>
        </p:txBody>
      </p:sp>
      <p:sp>
        <p:nvSpPr>
          <p:cNvPr id="610" name="Google Shape;610;p25"/>
          <p:cNvSpPr txBox="1"/>
          <p:nvPr/>
        </p:nvSpPr>
        <p:spPr>
          <a:xfrm>
            <a:off x="3758379" y="153517"/>
            <a:ext cx="4215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25"/>
          <p:cNvSpPr txBox="1"/>
          <p:nvPr/>
        </p:nvSpPr>
        <p:spPr>
          <a:xfrm>
            <a:off x="2116393" y="1934338"/>
            <a:ext cx="695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 có thể tạo và quản lý các Tenants như tạo ra nhiều tài khoản Tenants và các Tenants profile.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2" name="Google Shape;612;p25"/>
          <p:cNvCxnSpPr>
            <a:stCxn id="613" idx="2"/>
          </p:cNvCxnSpPr>
          <p:nvPr/>
        </p:nvCxnSpPr>
        <p:spPr>
          <a:xfrm flipH="1">
            <a:off x="4364302" y="3508468"/>
            <a:ext cx="1054500" cy="14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4" name="Google Shape;614;p25"/>
          <p:cNvCxnSpPr>
            <a:stCxn id="613" idx="2"/>
          </p:cNvCxnSpPr>
          <p:nvPr/>
        </p:nvCxnSpPr>
        <p:spPr>
          <a:xfrm>
            <a:off x="5418802" y="3508468"/>
            <a:ext cx="1366800" cy="14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3" name="Google Shape;613;p25"/>
          <p:cNvSpPr/>
          <p:nvPr/>
        </p:nvSpPr>
        <p:spPr>
          <a:xfrm>
            <a:off x="4473676" y="3113442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Admin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5"/>
          <p:cNvSpPr/>
          <p:nvPr/>
        </p:nvSpPr>
        <p:spPr>
          <a:xfrm>
            <a:off x="3479390" y="4975181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5"/>
          <p:cNvSpPr/>
          <p:nvPr/>
        </p:nvSpPr>
        <p:spPr>
          <a:xfrm>
            <a:off x="5685502" y="4967644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5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Tính chất Multi-Tenants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 txBox="1"/>
          <p:nvPr/>
        </p:nvSpPr>
        <p:spPr>
          <a:xfrm>
            <a:off x="3758379" y="153517"/>
            <a:ext cx="4215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3" name="Google Shape;623;p26"/>
          <p:cNvCxnSpPr>
            <a:stCxn id="624" idx="2"/>
          </p:cNvCxnSpPr>
          <p:nvPr/>
        </p:nvCxnSpPr>
        <p:spPr>
          <a:xfrm flipH="1">
            <a:off x="4304079" y="3074339"/>
            <a:ext cx="1054500" cy="14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5" name="Google Shape;625;p26"/>
          <p:cNvCxnSpPr>
            <a:stCxn id="624" idx="2"/>
          </p:cNvCxnSpPr>
          <p:nvPr/>
        </p:nvCxnSpPr>
        <p:spPr>
          <a:xfrm>
            <a:off x="5358579" y="3074339"/>
            <a:ext cx="1366800" cy="14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4" name="Google Shape;624;p26"/>
          <p:cNvSpPr/>
          <p:nvPr/>
        </p:nvSpPr>
        <p:spPr>
          <a:xfrm>
            <a:off x="4413453" y="2679313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Admin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6"/>
          <p:cNvSpPr/>
          <p:nvPr/>
        </p:nvSpPr>
        <p:spPr>
          <a:xfrm>
            <a:off x="3419167" y="4541052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5625279" y="4533515"/>
            <a:ext cx="2024218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6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Các chức năng của System admin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26"/>
          <p:cNvSpPr txBox="1"/>
          <p:nvPr/>
        </p:nvSpPr>
        <p:spPr>
          <a:xfrm>
            <a:off x="2013152" y="1401156"/>
            <a:ext cx="77060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hạn số lượng các thưc thể (Entity) của Tenant_admin.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ra, xóa các tài khoản Tenant_admin.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7"/>
          <p:cNvSpPr txBox="1"/>
          <p:nvPr/>
        </p:nvSpPr>
        <p:spPr>
          <a:xfrm>
            <a:off x="1988573" y="1344893"/>
            <a:ext cx="721687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 các Tenant-admin có thể tạo ra các customer và chọn quyền cho customer.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 khoản Tenant admin có thể tạo, xóa và quản lý các Dashboard, device, rule chain.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Tenant admin có thể chỉ định 1 hay nhiều dashboard cho customer</a:t>
            </a:r>
            <a:endParaRPr/>
          </a:p>
        </p:txBody>
      </p:sp>
      <p:sp>
        <p:nvSpPr>
          <p:cNvPr id="635" name="Google Shape;635;p27"/>
          <p:cNvSpPr txBox="1"/>
          <p:nvPr/>
        </p:nvSpPr>
        <p:spPr>
          <a:xfrm>
            <a:off x="3758379" y="153517"/>
            <a:ext cx="40680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Tenant administrator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6" name="Google Shape;636;p27"/>
          <p:cNvCxnSpPr>
            <a:stCxn id="637" idx="2"/>
            <a:endCxn id="638" idx="0"/>
          </p:cNvCxnSpPr>
          <p:nvPr/>
        </p:nvCxnSpPr>
        <p:spPr>
          <a:xfrm flipH="1">
            <a:off x="4437922" y="3756853"/>
            <a:ext cx="1202100" cy="5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" name="Google Shape;639;p27"/>
          <p:cNvCxnSpPr>
            <a:stCxn id="637" idx="2"/>
            <a:endCxn id="640" idx="0"/>
          </p:cNvCxnSpPr>
          <p:nvPr/>
        </p:nvCxnSpPr>
        <p:spPr>
          <a:xfrm>
            <a:off x="5640022" y="3756853"/>
            <a:ext cx="1241400" cy="58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7" name="Google Shape;637;p27"/>
          <p:cNvSpPr/>
          <p:nvPr/>
        </p:nvSpPr>
        <p:spPr>
          <a:xfrm>
            <a:off x="4694896" y="3361827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Admin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7"/>
          <p:cNvSpPr/>
          <p:nvPr/>
        </p:nvSpPr>
        <p:spPr>
          <a:xfrm>
            <a:off x="3492905" y="4334951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7"/>
          <p:cNvSpPr/>
          <p:nvPr/>
        </p:nvSpPr>
        <p:spPr>
          <a:xfrm>
            <a:off x="5936224" y="4345301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7315195" y="5508518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7"/>
          <p:cNvSpPr/>
          <p:nvPr/>
        </p:nvSpPr>
        <p:spPr>
          <a:xfrm>
            <a:off x="4602721" y="5508518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27"/>
          <p:cNvCxnSpPr>
            <a:stCxn id="640" idx="2"/>
            <a:endCxn id="642" idx="0"/>
          </p:cNvCxnSpPr>
          <p:nvPr/>
        </p:nvCxnSpPr>
        <p:spPr>
          <a:xfrm flipH="1">
            <a:off x="5547850" y="4740327"/>
            <a:ext cx="1333500" cy="7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4" name="Google Shape;644;p27"/>
          <p:cNvCxnSpPr>
            <a:stCxn id="640" idx="2"/>
            <a:endCxn id="641" idx="0"/>
          </p:cNvCxnSpPr>
          <p:nvPr/>
        </p:nvCxnSpPr>
        <p:spPr>
          <a:xfrm>
            <a:off x="6881350" y="4740327"/>
            <a:ext cx="1379100" cy="7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5" name="Google Shape;645;p27"/>
          <p:cNvSpPr txBox="1"/>
          <p:nvPr/>
        </p:nvSpPr>
        <p:spPr>
          <a:xfrm>
            <a:off x="1988573" y="954456"/>
            <a:ext cx="7273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Quyền hạn và khả năng của Tenant administrator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8"/>
          <p:cNvSpPr txBox="1"/>
          <p:nvPr/>
        </p:nvSpPr>
        <p:spPr>
          <a:xfrm>
            <a:off x="4737918" y="136387"/>
            <a:ext cx="17292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28"/>
          <p:cNvSpPr txBox="1"/>
          <p:nvPr/>
        </p:nvSpPr>
        <p:spPr>
          <a:xfrm>
            <a:off x="2126226" y="1248696"/>
            <a:ext cx="695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có quyền tùy thuộc và sự phân công của Tenant admin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2" name="Google Shape;652;p28"/>
          <p:cNvCxnSpPr>
            <a:stCxn id="653" idx="2"/>
            <a:endCxn id="654" idx="0"/>
          </p:cNvCxnSpPr>
          <p:nvPr/>
        </p:nvCxnSpPr>
        <p:spPr>
          <a:xfrm flipH="1">
            <a:off x="4317481" y="2816283"/>
            <a:ext cx="1202100" cy="5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" name="Google Shape;655;p28"/>
          <p:cNvCxnSpPr>
            <a:stCxn id="653" idx="2"/>
            <a:endCxn id="656" idx="0"/>
          </p:cNvCxnSpPr>
          <p:nvPr/>
        </p:nvCxnSpPr>
        <p:spPr>
          <a:xfrm>
            <a:off x="5519581" y="2816283"/>
            <a:ext cx="1241400" cy="58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3" name="Google Shape;653;p28"/>
          <p:cNvSpPr/>
          <p:nvPr/>
        </p:nvSpPr>
        <p:spPr>
          <a:xfrm>
            <a:off x="4574455" y="2421257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Admin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8"/>
          <p:cNvSpPr/>
          <p:nvPr/>
        </p:nvSpPr>
        <p:spPr>
          <a:xfrm>
            <a:off x="3372464" y="3394381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5815783" y="3404731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Tenant_admin_n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7194754" y="4567948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Customer_n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8"/>
          <p:cNvSpPr/>
          <p:nvPr/>
        </p:nvSpPr>
        <p:spPr>
          <a:xfrm>
            <a:off x="4482280" y="4567948"/>
            <a:ext cx="1890252" cy="3950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Customer_1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28"/>
          <p:cNvCxnSpPr>
            <a:stCxn id="656" idx="2"/>
            <a:endCxn id="658" idx="0"/>
          </p:cNvCxnSpPr>
          <p:nvPr/>
        </p:nvCxnSpPr>
        <p:spPr>
          <a:xfrm flipH="1">
            <a:off x="5427409" y="3799757"/>
            <a:ext cx="1333500" cy="7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28"/>
          <p:cNvCxnSpPr>
            <a:stCxn id="656" idx="2"/>
            <a:endCxn id="657" idx="0"/>
          </p:cNvCxnSpPr>
          <p:nvPr/>
        </p:nvCxnSpPr>
        <p:spPr>
          <a:xfrm>
            <a:off x="6760909" y="3799757"/>
            <a:ext cx="1379100" cy="76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9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3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9"/>
          <p:cNvSpPr txBox="1"/>
          <p:nvPr/>
        </p:nvSpPr>
        <p:spPr>
          <a:xfrm>
            <a:off x="3372464" y="3077797"/>
            <a:ext cx="523076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ỨNG DỤNG PHÂN CẤP TRONG ĐỀ TÀI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ule thu phát Wifi ESP8266 NodeMCU Lua CP2102 - Nshop" id="175" name="Google Shape;1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694" y="615261"/>
            <a:ext cx="5886271" cy="38734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298967" y="610136"/>
            <a:ext cx="6312822" cy="64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kế và Kích thước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thước nhỏ gọn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Dễ dàng tích hợp vào các dự án IoT.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Anten tích hợp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Có sẵn anten để kết nối WiFi hoặc có thể gắn anten ngoài.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32-bit, tốc độ lên đến 160 MHz.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64 KB.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64 KB.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Flash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Từ 512 KB đến 4 MB.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Chân GPIO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Hỗ trợ UART, SPI, I2C, PWM.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Hỗ trợ WiFi 802.11 b/g/n, có thể hoạt động như client, access point hoặc đồng thời cả hai.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UART, SPI, I2C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 áp hoạt động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3.3V và có các chế độ tiết kiệm năng lượng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Ưu điểm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nối WiFi mạnh mẽ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Dễ dàng kết nối thiết bị với Internet.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Đa chức năng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Có thể hoạt động như client, access point hoặc cả hai.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Tiết kiệm điện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Phù hợp cho các ứng dụng IoT.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(Internet of Things)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Kết nối các thiết bị với Internet để điều khiển từ xa, thu thập dữ liệu.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Tự động hóa nhà ở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Điều khiển các thiết bị gia dụng, chiếu sáng thông minh.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Hệ thống cảm biến từ xa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Thu thập và gửi dữ liệu cảm biến lên cloud.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0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73" name="Google Shape;673;p30"/>
          <p:cNvGrpSpPr/>
          <p:nvPr/>
        </p:nvGrpSpPr>
        <p:grpSpPr>
          <a:xfrm>
            <a:off x="4844018" y="1068070"/>
            <a:ext cx="2808763" cy="5640740"/>
            <a:chOff x="3457670" y="2764"/>
            <a:chExt cx="2808763" cy="5640740"/>
          </a:xfrm>
        </p:grpSpPr>
        <p:sp>
          <p:nvSpPr>
            <p:cNvPr id="674" name="Google Shape;674;p30"/>
            <p:cNvSpPr/>
            <p:nvPr/>
          </p:nvSpPr>
          <p:spPr>
            <a:xfrm>
              <a:off x="4688660" y="3410712"/>
              <a:ext cx="91440" cy="76385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C2309C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75" name="Google Shape;675;p30"/>
            <p:cNvSpPr/>
            <p:nvPr/>
          </p:nvSpPr>
          <p:spPr>
            <a:xfrm>
              <a:off x="4688660" y="1324813"/>
              <a:ext cx="91440" cy="76385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76" name="Google Shape;676;p30"/>
            <p:cNvSpPr/>
            <p:nvPr/>
          </p:nvSpPr>
          <p:spPr>
            <a:xfrm>
              <a:off x="3457670" y="2764"/>
              <a:ext cx="2553421" cy="132204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 txBox="1"/>
            <p:nvPr/>
          </p:nvSpPr>
          <p:spPr>
            <a:xfrm>
              <a:off x="3457670" y="2764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3968354" y="1031024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 txBox="1"/>
            <p:nvPr/>
          </p:nvSpPr>
          <p:spPr>
            <a:xfrm>
              <a:off x="3968354" y="1031024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3457670" y="2088663"/>
              <a:ext cx="2553421" cy="1322048"/>
            </a:xfrm>
            <a:prstGeom prst="rect">
              <a:avLst/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 txBox="1"/>
            <p:nvPr/>
          </p:nvSpPr>
          <p:spPr>
            <a:xfrm>
              <a:off x="3457670" y="2088663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3968354" y="3116923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 txBox="1"/>
            <p:nvPr/>
          </p:nvSpPr>
          <p:spPr>
            <a:xfrm>
              <a:off x="3968354" y="3116923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3457670" y="4174562"/>
              <a:ext cx="2553421" cy="1322048"/>
            </a:xfrm>
            <a:prstGeom prst="rect">
              <a:avLst/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 txBox="1"/>
            <p:nvPr/>
          </p:nvSpPr>
          <p:spPr>
            <a:xfrm>
              <a:off x="3457670" y="4174562"/>
              <a:ext cx="2553421" cy="132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5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3968354" y="5202822"/>
              <a:ext cx="2298079" cy="440682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 txBox="1"/>
            <p:nvPr/>
          </p:nvSpPr>
          <p:spPr>
            <a:xfrm>
              <a:off x="3968354" y="5202822"/>
              <a:ext cx="2298079" cy="440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1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31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94" name="Google Shape;694;p31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695" name="Google Shape;695;p31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C2309C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96" name="Google Shape;696;p31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697" name="Google Shape;697;p31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09" name="Google Shape;709;p31"/>
          <p:cNvSpPr/>
          <p:nvPr/>
        </p:nvSpPr>
        <p:spPr>
          <a:xfrm>
            <a:off x="6180804" y="1272931"/>
            <a:ext cx="3992511" cy="897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 ở đây là ThingsBoard, cùng cấp tài khoản Tenant admin cho nhóm BackEnd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2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p32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16" name="Google Shape;716;p32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717" name="Google Shape;717;p32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C2309C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718" name="Google Shape;718;p32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719" name="Google Shape;719;p32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rgbClr val="D538AD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31" name="Google Shape;731;p32"/>
          <p:cNvSpPr/>
          <p:nvPr/>
        </p:nvSpPr>
        <p:spPr>
          <a:xfrm>
            <a:off x="5781370" y="2760107"/>
            <a:ext cx="4513006" cy="897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FrontEnd nhận được tài khoản Tenant admin. </a:t>
            </a: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5781370" y="3869462"/>
            <a:ext cx="4513006" cy="897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FrontEnd có quyền tạo Dashboard, tạo Customer user và chỉ định Dashboard cho customer user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"/>
          <p:cNvSpPr txBox="1"/>
          <p:nvPr/>
        </p:nvSpPr>
        <p:spPr>
          <a:xfrm>
            <a:off x="2126226" y="146424"/>
            <a:ext cx="816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 sát nhiệt độ của Thành phố Hồ Chí Minh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33"/>
          <p:cNvSpPr txBox="1"/>
          <p:nvPr/>
        </p:nvSpPr>
        <p:spPr>
          <a:xfrm>
            <a:off x="4208206" y="616092"/>
            <a:ext cx="6803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phân cấp của dự án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39" name="Google Shape;739;p33"/>
          <p:cNvGrpSpPr/>
          <p:nvPr/>
        </p:nvGrpSpPr>
        <p:grpSpPr>
          <a:xfrm>
            <a:off x="2468801" y="1066613"/>
            <a:ext cx="2810215" cy="5643655"/>
            <a:chOff x="1082453" y="1307"/>
            <a:chExt cx="2810215" cy="5643655"/>
          </a:xfrm>
        </p:grpSpPr>
        <p:sp>
          <p:nvSpPr>
            <p:cNvPr id="740" name="Google Shape;740;p33"/>
            <p:cNvSpPr/>
            <p:nvPr/>
          </p:nvSpPr>
          <p:spPr>
            <a:xfrm>
              <a:off x="2314104" y="3411015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C2309C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741" name="Google Shape;741;p33"/>
            <p:cNvSpPr/>
            <p:nvPr/>
          </p:nvSpPr>
          <p:spPr>
            <a:xfrm>
              <a:off x="2314104" y="1324039"/>
              <a:ext cx="91440" cy="7642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AA2A8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742" name="Google Shape;742;p33"/>
            <p:cNvSpPr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 txBox="1"/>
            <p:nvPr/>
          </p:nvSpPr>
          <p:spPr>
            <a:xfrm>
              <a:off x="1082453" y="1307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ThingsBoard_ Cloud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 txBox="1"/>
            <p:nvPr/>
          </p:nvSpPr>
          <p:spPr>
            <a:xfrm>
              <a:off x="1593402" y="1030098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73650" spcFirstLastPara="1" rIns="7365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Times New Roman"/>
                <a:buNone/>
              </a:pPr>
              <a:r>
                <a:rPr lang="en-US" sz="2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admin</a:t>
              </a:r>
              <a:endParaRPr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 txBox="1"/>
            <p:nvPr/>
          </p:nvSpPr>
          <p:spPr>
            <a:xfrm>
              <a:off x="1082453" y="2088284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 án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 txBox="1"/>
            <p:nvPr/>
          </p:nvSpPr>
          <p:spPr>
            <a:xfrm>
              <a:off x="1593402" y="3117075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FrontEnd/ Tenant admin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 txBox="1"/>
            <p:nvPr/>
          </p:nvSpPr>
          <p:spPr>
            <a:xfrm>
              <a:off x="1082453" y="4175260"/>
              <a:ext cx="2554741" cy="1322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50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Times New Roman"/>
                <a:buNone/>
              </a:pPr>
              <a:r>
                <a:rPr lang="en-US" sz="3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Quận Tân bình</a:t>
              </a:r>
              <a:endParaRPr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D538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 txBox="1"/>
            <p:nvPr/>
          </p:nvSpPr>
          <p:spPr>
            <a:xfrm>
              <a:off x="1593402" y="5204052"/>
              <a:ext cx="2299266" cy="440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43175" spcFirstLastPara="1" rIns="431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BackEnd/Customer user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54" name="Google Shape;754;p33"/>
          <p:cNvSpPr/>
          <p:nvPr/>
        </p:nvSpPr>
        <p:spPr>
          <a:xfrm>
            <a:off x="5781370" y="4612384"/>
            <a:ext cx="4513006" cy="897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BackEnd là Customer user</a:t>
            </a:r>
            <a:endParaRPr/>
          </a:p>
        </p:txBody>
      </p:sp>
      <p:sp>
        <p:nvSpPr>
          <p:cNvPr id="755" name="Google Shape;755;p33"/>
          <p:cNvSpPr/>
          <p:nvPr/>
        </p:nvSpPr>
        <p:spPr>
          <a:xfrm>
            <a:off x="5781370" y="5708094"/>
            <a:ext cx="4513006" cy="8978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A184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quyền chỉ xem Dashboard mà nhóm FrontEnd đưa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4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4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4"/>
          <p:cNvSpPr txBox="1"/>
          <p:nvPr/>
        </p:nvSpPr>
        <p:spPr>
          <a:xfrm>
            <a:off x="3165986" y="3079962"/>
            <a:ext cx="65089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HƯỚNG DẪN THAO TÁC TRÊN THINGSBOARD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5"/>
          <p:cNvSpPr txBox="1"/>
          <p:nvPr/>
        </p:nvSpPr>
        <p:spPr>
          <a:xfrm>
            <a:off x="4719482" y="4896465"/>
            <a:ext cx="3706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customer là Quận Tân Bình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8232"/>
            <a:ext cx="12192000" cy="256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6"/>
          <p:cNvSpPr txBox="1"/>
          <p:nvPr/>
        </p:nvSpPr>
        <p:spPr>
          <a:xfrm>
            <a:off x="3844414" y="4798141"/>
            <a:ext cx="493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Trong Customer đó tạo ra User là BackEnd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83322"/>
            <a:ext cx="12192000" cy="209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7"/>
          <p:cNvSpPr txBox="1"/>
          <p:nvPr/>
        </p:nvSpPr>
        <p:spPr>
          <a:xfrm>
            <a:off x="4424515" y="4645740"/>
            <a:ext cx="4306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Dashboard ở mục Dashboard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1418"/>
            <a:ext cx="12116850" cy="169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8"/>
          <p:cNvSpPr txBox="1"/>
          <p:nvPr/>
        </p:nvSpPr>
        <p:spPr>
          <a:xfrm>
            <a:off x="4434348" y="5142271"/>
            <a:ext cx="5476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Device ở mục Device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7962"/>
            <a:ext cx="12192000" cy="181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9"/>
          <p:cNvSpPr txBox="1"/>
          <p:nvPr/>
        </p:nvSpPr>
        <p:spPr>
          <a:xfrm>
            <a:off x="3628102" y="4955669"/>
            <a:ext cx="4935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 User xem được Dashboard chỉnh owner của Dashboard và Device là Quận Tân Bình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361" y="929840"/>
            <a:ext cx="9507277" cy="38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type="title"/>
          </p:nvPr>
        </p:nvSpPr>
        <p:spPr>
          <a:xfrm>
            <a:off x="1195107" y="96605"/>
            <a:ext cx="10246090" cy="1471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Linh kiện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294478" y="1416497"/>
            <a:ext cx="6171943" cy="5344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Arduino Nano</a:t>
            </a:r>
            <a:endParaRPr/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Sử dụng vi điều khiển ATmega328P, tốc độ xung nhịp 16 MHz.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4450" lvl="0" marL="5715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RAM: 2 KB SRAM, ROM: 1 KB EEPROM, Bộ nhớ flash: 32 KB.</a:t>
            </a:r>
            <a:endParaRPr/>
          </a:p>
          <a:p>
            <a:pPr indent="44450" lvl="0" marL="5715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Không có tích hợp WiFi hoặc Bluetooth.</a:t>
            </a:r>
            <a:endParaRPr/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Có thể kết nối với các module bên ngoài như ESP8266 để thêm tính năng WiFi.</a:t>
            </a:r>
            <a:endParaRPr/>
          </a:p>
          <a:p>
            <a:pPr indent="44450" lvl="0" marL="5715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 chân digital I/O, trong đó có 6 chân có thể sử dụng như PWM. 8 chân analog input. Hỗ trợ giao tiếp qua UART, SPI và I2C.</a:t>
            </a:r>
            <a:endParaRPr/>
          </a:p>
          <a:p>
            <a:pPr indent="44450" lvl="0" marL="5715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Tiêu thụ điện năng thấp, nhưng không thấp bằng ESP8266 do không có chế độ tiết kiệm năng lượng chuyên biệt cho IoT.</a:t>
            </a:r>
            <a:endParaRPr/>
          </a:p>
          <a:p>
            <a:pPr indent="6985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venir"/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499" y="1680836"/>
            <a:ext cx="5452375" cy="419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/>
        </p:nvSpPr>
        <p:spPr>
          <a:xfrm>
            <a:off x="4011562" y="5752082"/>
            <a:ext cx="4935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định Home Dashboard cho User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10" y="287879"/>
            <a:ext cx="6817780" cy="501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1"/>
          <p:cNvSpPr txBox="1"/>
          <p:nvPr/>
        </p:nvSpPr>
        <p:spPr>
          <a:xfrm>
            <a:off x="4336025" y="1592826"/>
            <a:ext cx="398206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4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1"/>
          <p:cNvSpPr txBox="1"/>
          <p:nvPr/>
        </p:nvSpPr>
        <p:spPr>
          <a:xfrm>
            <a:off x="3038168" y="3075057"/>
            <a:ext cx="78068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GIAO DIỆN THINGSBOARD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phần mềm, số, Biểu tượng máy tính&#10;&#10;Mô tả được tạo tự động" id="808" name="Google Shape;8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811" y="744500"/>
            <a:ext cx="10590378" cy="502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ảnh chụp màn hình, số, biểu đồ&#10;&#10;Mô tả được tạo tự động" id="813" name="Google Shape;8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94" y="1268306"/>
            <a:ext cx="10400974" cy="492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9487"/>
            <a:ext cx="12192000" cy="50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ảnh chụp màn hình, Phông chữ, số&#10;&#10;Mô tả được tạo tự động" id="823" name="Google Shape;8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93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Phông chữ, số&#10;&#10;Mô tả được tạo tự động" id="824" name="Google Shape;82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931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Phông chữ, số&#10;&#10;Mô tả được tạo tự động" id="825" name="Google Shape;82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1026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ảnh chụp màn hình, Phông chữ, số&#10;&#10;Mô tả được tạo tự động" id="826" name="Google Shape;82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35962" y="1123527"/>
            <a:ext cx="2129719" cy="4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6"/>
          <p:cNvSpPr txBox="1"/>
          <p:nvPr/>
        </p:nvSpPr>
        <p:spPr>
          <a:xfrm>
            <a:off x="4908211" y="1856297"/>
            <a:ext cx="371467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PHẦN 5</a:t>
            </a:r>
            <a:endParaRPr b="1" sz="50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6"/>
          <p:cNvSpPr txBox="1"/>
          <p:nvPr/>
        </p:nvSpPr>
        <p:spPr>
          <a:xfrm>
            <a:off x="2107892" y="3075057"/>
            <a:ext cx="96023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BẢO TRÌ VÀ NÂNG CẤP HỆ THỐNG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"/>
          <p:cNvSpPr txBox="1"/>
          <p:nvPr/>
        </p:nvSpPr>
        <p:spPr>
          <a:xfrm>
            <a:off x="4757979" y="697424"/>
            <a:ext cx="19217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Bảo trì</a:t>
            </a:r>
            <a:endParaRPr b="1" sz="4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7"/>
          <p:cNvSpPr txBox="1"/>
          <p:nvPr/>
        </p:nvSpPr>
        <p:spPr>
          <a:xfrm>
            <a:off x="1534331" y="1849894"/>
            <a:ext cx="379708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trì định kì</a:t>
            </a:r>
            <a:endParaRPr sz="2800">
              <a:solidFill>
                <a:srgbClr val="0066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Sao lưu dữ liệu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phần mềm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nhật ký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tài nguyên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Tối ưu hóa cấu hình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kết nối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9" name="Google Shape;839;p47"/>
          <p:cNvSpPr txBox="1"/>
          <p:nvPr/>
        </p:nvSpPr>
        <p:spPr>
          <a:xfrm>
            <a:off x="6096000" y="1849894"/>
            <a:ext cx="3923651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trì sự cố</a:t>
            </a:r>
            <a:endParaRPr sz="2800">
              <a:solidFill>
                <a:srgbClr val="0066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Phục hồi dữ liệu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Khắc phục lỗi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cấu hình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kiếm sự hỗ trợ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8"/>
          <p:cNvSpPr txBox="1"/>
          <p:nvPr/>
        </p:nvSpPr>
        <p:spPr>
          <a:xfrm>
            <a:off x="3763505" y="712923"/>
            <a:ext cx="46649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Nâng cấp hệ thống</a:t>
            </a:r>
            <a:endParaRPr b="1" sz="4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8"/>
          <p:cNvSpPr txBox="1"/>
          <p:nvPr/>
        </p:nvSpPr>
        <p:spPr>
          <a:xfrm>
            <a:off x="632847" y="1923720"/>
            <a:ext cx="525650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 cứu phiên bản mới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hiểu các thay đổi mới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tính tương thích của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Lập kế hoạch nâng cấp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Chọn thời gian phù hợp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Chuẩn bị môi trường thử nghiệm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7127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báo cho người dung</a:t>
            </a:r>
            <a:endParaRPr/>
          </a:p>
        </p:txBody>
      </p:sp>
      <p:sp>
        <p:nvSpPr>
          <p:cNvPr id="846" name="Google Shape;846;p48"/>
          <p:cNvSpPr txBox="1"/>
          <p:nvPr/>
        </p:nvSpPr>
        <p:spPr>
          <a:xfrm>
            <a:off x="6411135" y="1923720"/>
            <a:ext cx="514801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hiên nâng cấp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Tắt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phần mềm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Khởi động lại hệ thống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chức năng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hiệu năng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806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−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Kiểm tra nhật ký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, Đồ họa, hình mẫu, thiết kế đồ họa&#10;&#10;Mô tả được tạo tự động" id="851" name="Google Shape;8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/>
        </p:nvSpPr>
        <p:spPr>
          <a:xfrm>
            <a:off x="440055" y="612844"/>
            <a:ext cx="10763250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kế và Kích thước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 thước nhỏ gọn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 Relay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Nguyên lý hoạt động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 tắc điện tử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Relay hoạt động như một công tắc điện tử, điều khiển dòng điện lớn bằng dòng điện nhỏ từ mạch điều khiển.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ly điện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Đảm bảo an toàn với cách ly giữa mạch điều khiển và mạch tải (phần điện tử và phần tải cao).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 áp kích hoạt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Thường là 5V cho các module relay kết nối với Arduino.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Dòng điện kích hoạt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Khoảng 20 mA.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 áp tải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Có thể điều khiển điện áp tải cao, lên đến 250V AC hoặc 30V DC tùy thuộc vào loại relay.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Dòng tải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Thường lên đến 10A cho các relay thông dụng.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Ưu điểm của Relay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Điều khiển tải cao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Phù hợp để điều khiển các thiết bị có công suất lớn như đèn, động cơ, máy bơm.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ly an toàn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Bảo vệ mạch điều khiển và người sử dụng khỏi nguy cơ điện giật.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Ứng dụng của Relay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Tự động hóa nhà ở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Điều khiển các thiết bị điện gia dụng như đèn, quạt, máy bơm nước.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Hệ thống nhúng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Điều khiển các thiết bị công suất lớn từ mạch điện tử nhỏ.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Dự án DIY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Tự động hóa các thiết bị trong nhà hoặc các dự án sáng tạo tự làm.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6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6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98" name="Google Shape;198;p6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6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206" name="Google Shape;206;p6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15" name="Google Shape;215;p6"/>
          <p:cNvGrpSpPr/>
          <p:nvPr/>
        </p:nvGrpSpPr>
        <p:grpSpPr>
          <a:xfrm>
            <a:off x="9429" y="-3086"/>
            <a:ext cx="4844320" cy="5118388"/>
            <a:chOff x="9429" y="-3086"/>
            <a:chExt cx="4844320" cy="5118388"/>
          </a:xfrm>
        </p:grpSpPr>
        <p:sp>
          <p:nvSpPr>
            <p:cNvPr id="216" name="Google Shape;216;p6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 rot="-5400000">
              <a:off x="-110962" y="150592"/>
              <a:ext cx="5085197" cy="4844224"/>
            </a:xfrm>
            <a:custGeom>
              <a:rect b="b" l="l" r="r" t="t"/>
              <a:pathLst>
                <a:path extrusionOk="0" h="4844224" w="5085197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-5400000">
              <a:off x="-170994" y="210625"/>
              <a:ext cx="5010476" cy="4649438"/>
            </a:xfrm>
            <a:custGeom>
              <a:rect b="b" l="l" r="r" t="t"/>
              <a:pathLst>
                <a:path extrusionOk="0" h="4649438" w="5010476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 rot="-5400000">
              <a:off x="-181127" y="220663"/>
              <a:ext cx="4933777" cy="4552473"/>
            </a:xfrm>
            <a:custGeom>
              <a:rect b="b" l="l" r="r" t="t"/>
              <a:pathLst>
                <a:path extrusionOk="0" h="4552473" w="4933777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 rot="-5400000">
              <a:off x="-211647" y="267756"/>
              <a:ext cx="4844417" cy="4402074"/>
            </a:xfrm>
            <a:custGeom>
              <a:rect b="b" l="l" r="r" t="t"/>
              <a:pathLst>
                <a:path extrusionOk="0" h="4402074" w="4844417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 rot="-5400000">
              <a:off x="-722281" y="1625540"/>
              <a:ext cx="3915933" cy="2452322"/>
            </a:xfrm>
            <a:custGeom>
              <a:rect b="b" l="l" r="r" t="t"/>
              <a:pathLst>
                <a:path extrusionOk="0" h="2452322" w="3915933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 rot="-5400000">
              <a:off x="-450974" y="2432177"/>
              <a:ext cx="2567851" cy="1647045"/>
            </a:xfrm>
            <a:custGeom>
              <a:rect b="b" l="l" r="r" t="t"/>
              <a:pathLst>
                <a:path extrusionOk="0" h="1647045" w="2567851">
                  <a:moveTo>
                    <a:pt x="630083" y="95"/>
                  </a:moveTo>
                  <a:cubicBezTo>
                    <a:pt x="431201" y="60008"/>
                    <a:pt x="185837" y="291751"/>
                    <a:pt x="124686" y="410718"/>
                  </a:cubicBezTo>
                  <a:cubicBezTo>
                    <a:pt x="79442" y="498920"/>
                    <a:pt x="47438" y="593027"/>
                    <a:pt x="26674" y="689991"/>
                  </a:cubicBezTo>
                  <a:cubicBezTo>
                    <a:pt x="6576" y="783431"/>
                    <a:pt x="-4473" y="878967"/>
                    <a:pt x="1718" y="974217"/>
                  </a:cubicBezTo>
                  <a:cubicBezTo>
                    <a:pt x="7052" y="1054894"/>
                    <a:pt x="24674" y="1134332"/>
                    <a:pt x="56582" y="1208627"/>
                  </a:cubicBezTo>
                  <a:cubicBezTo>
                    <a:pt x="93825" y="1295495"/>
                    <a:pt x="148975" y="1373219"/>
                    <a:pt x="212792" y="1443038"/>
                  </a:cubicBezTo>
                  <a:cubicBezTo>
                    <a:pt x="264227" y="1499330"/>
                    <a:pt x="320996" y="1550575"/>
                    <a:pt x="385576" y="1590961"/>
                  </a:cubicBezTo>
                  <a:cubicBezTo>
                    <a:pt x="429486" y="1618393"/>
                    <a:pt x="477111" y="1640681"/>
                    <a:pt x="528451" y="1645825"/>
                  </a:cubicBezTo>
                  <a:cubicBezTo>
                    <a:pt x="600460" y="1653064"/>
                    <a:pt x="670278" y="1626680"/>
                    <a:pt x="739430" y="1604296"/>
                  </a:cubicBezTo>
                  <a:cubicBezTo>
                    <a:pt x="833632" y="1573721"/>
                    <a:pt x="929453" y="1548479"/>
                    <a:pt x="1023560" y="1517809"/>
                  </a:cubicBezTo>
                  <a:cubicBezTo>
                    <a:pt x="1144337" y="1478471"/>
                    <a:pt x="1262924" y="1432846"/>
                    <a:pt x="1384082" y="1394841"/>
                  </a:cubicBezTo>
                  <a:cubicBezTo>
                    <a:pt x="1542959" y="1345025"/>
                    <a:pt x="1707074" y="1305497"/>
                    <a:pt x="1872619" y="1318355"/>
                  </a:cubicBezTo>
                  <a:cubicBezTo>
                    <a:pt x="1972536" y="1326071"/>
                    <a:pt x="2070072" y="1353312"/>
                    <a:pt x="2169989" y="1359884"/>
                  </a:cubicBezTo>
                  <a:cubicBezTo>
                    <a:pt x="2223615" y="1363409"/>
                    <a:pt x="2277431" y="1359503"/>
                    <a:pt x="2331152" y="1359884"/>
                  </a:cubicBezTo>
                  <a:cubicBezTo>
                    <a:pt x="2388112" y="1360265"/>
                    <a:pt x="2445738" y="1366076"/>
                    <a:pt x="2500602" y="1351598"/>
                  </a:cubicBezTo>
                  <a:cubicBezTo>
                    <a:pt x="2522986" y="1345692"/>
                    <a:pt x="2544322" y="1335691"/>
                    <a:pt x="2557085" y="1316641"/>
                  </a:cubicBezTo>
                  <a:cubicBezTo>
                    <a:pt x="2581850" y="1279874"/>
                    <a:pt x="2559562" y="1233202"/>
                    <a:pt x="2533844" y="1195292"/>
                  </a:cubicBezTo>
                  <a:cubicBezTo>
                    <a:pt x="2478790" y="1114330"/>
                    <a:pt x="2394208" y="1060990"/>
                    <a:pt x="2312864" y="1005745"/>
                  </a:cubicBezTo>
                  <a:cubicBezTo>
                    <a:pt x="2199326" y="928688"/>
                    <a:pt x="2089027" y="847058"/>
                    <a:pt x="1980537" y="763048"/>
                  </a:cubicBezTo>
                  <a:cubicBezTo>
                    <a:pt x="1888811" y="691991"/>
                    <a:pt x="1796514" y="621697"/>
                    <a:pt x="1706408" y="548640"/>
                  </a:cubicBezTo>
                  <a:cubicBezTo>
                    <a:pt x="1554865" y="425672"/>
                    <a:pt x="1572105" y="453866"/>
                    <a:pt x="1422372" y="328803"/>
                  </a:cubicBezTo>
                  <a:cubicBezTo>
                    <a:pt x="1381224" y="294418"/>
                    <a:pt x="1009749" y="21146"/>
                    <a:pt x="96069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 rot="-5400000">
              <a:off x="-205503" y="1886195"/>
              <a:ext cx="1676495" cy="1223010"/>
            </a:xfrm>
            <a:custGeom>
              <a:rect b="b" l="l" r="r" t="t"/>
              <a:pathLst>
                <a:path extrusionOk="0" h="1223010" w="1676495">
                  <a:moveTo>
                    <a:pt x="1676495" y="1223010"/>
                  </a:moveTo>
                  <a:cubicBezTo>
                    <a:pt x="1603724" y="1136428"/>
                    <a:pt x="1514094" y="1066229"/>
                    <a:pt x="1421702" y="1000697"/>
                  </a:cubicBezTo>
                  <a:cubicBezTo>
                    <a:pt x="1293209" y="909638"/>
                    <a:pt x="1158526" y="827627"/>
                    <a:pt x="1024604" y="744665"/>
                  </a:cubicBezTo>
                  <a:cubicBezTo>
                    <a:pt x="824770" y="620935"/>
                    <a:pt x="623792" y="497681"/>
                    <a:pt x="444722" y="345758"/>
                  </a:cubicBezTo>
                  <a:cubicBezTo>
                    <a:pt x="330517" y="248888"/>
                    <a:pt x="135731" y="61722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-472196" y="2084568"/>
              <a:ext cx="3028800" cy="2065359"/>
            </a:xfrm>
            <a:custGeom>
              <a:rect b="b" l="l" r="r" t="t"/>
              <a:pathLst>
                <a:path extrusionOk="0" h="2065359" w="3028800">
                  <a:moveTo>
                    <a:pt x="525127" y="0"/>
                  </a:moveTo>
                  <a:cubicBezTo>
                    <a:pt x="525127" y="0"/>
                    <a:pt x="307386" y="172212"/>
                    <a:pt x="256141" y="229648"/>
                  </a:cubicBezTo>
                  <a:cubicBezTo>
                    <a:pt x="199944" y="292608"/>
                    <a:pt x="151843" y="362331"/>
                    <a:pt x="115552" y="438531"/>
                  </a:cubicBezTo>
                  <a:cubicBezTo>
                    <a:pt x="72785" y="528447"/>
                    <a:pt x="48115" y="625507"/>
                    <a:pt x="29446" y="723424"/>
                  </a:cubicBezTo>
                  <a:cubicBezTo>
                    <a:pt x="9825" y="826103"/>
                    <a:pt x="-3415" y="930212"/>
                    <a:pt x="776" y="1034606"/>
                  </a:cubicBezTo>
                  <a:cubicBezTo>
                    <a:pt x="4205" y="1121093"/>
                    <a:pt x="19159" y="1206913"/>
                    <a:pt x="48592" y="1288352"/>
                  </a:cubicBezTo>
                  <a:cubicBezTo>
                    <a:pt x="74785" y="1360551"/>
                    <a:pt x="111457" y="1428274"/>
                    <a:pt x="146699" y="1496568"/>
                  </a:cubicBezTo>
                  <a:cubicBezTo>
                    <a:pt x="184894" y="1570482"/>
                    <a:pt x="221185" y="1645349"/>
                    <a:pt x="254332" y="1721549"/>
                  </a:cubicBezTo>
                  <a:cubicBezTo>
                    <a:pt x="281287" y="1783461"/>
                    <a:pt x="306433" y="1846231"/>
                    <a:pt x="338056" y="1905857"/>
                  </a:cubicBezTo>
                  <a:cubicBezTo>
                    <a:pt x="357583" y="1942529"/>
                    <a:pt x="379776" y="1977866"/>
                    <a:pt x="407398" y="2008823"/>
                  </a:cubicBezTo>
                  <a:cubicBezTo>
                    <a:pt x="426829" y="2030539"/>
                    <a:pt x="449308" y="2049780"/>
                    <a:pt x="476740" y="2059114"/>
                  </a:cubicBezTo>
                  <a:cubicBezTo>
                    <a:pt x="515793" y="2072354"/>
                    <a:pt x="557893" y="2062734"/>
                    <a:pt x="596374" y="2047113"/>
                  </a:cubicBezTo>
                  <a:cubicBezTo>
                    <a:pt x="674860" y="2015300"/>
                    <a:pt x="738106" y="1956530"/>
                    <a:pt x="804496" y="1903476"/>
                  </a:cubicBezTo>
                  <a:cubicBezTo>
                    <a:pt x="891649" y="1833848"/>
                    <a:pt x="984804" y="1771841"/>
                    <a:pt x="1084435" y="1721549"/>
                  </a:cubicBezTo>
                  <a:cubicBezTo>
                    <a:pt x="1175494" y="1675638"/>
                    <a:pt x="1271030" y="1639348"/>
                    <a:pt x="1369138" y="1611439"/>
                  </a:cubicBezTo>
                  <a:cubicBezTo>
                    <a:pt x="1446576" y="1589437"/>
                    <a:pt x="1525252" y="1572387"/>
                    <a:pt x="1603643" y="1554004"/>
                  </a:cubicBezTo>
                  <a:cubicBezTo>
                    <a:pt x="1700989" y="1531049"/>
                    <a:pt x="1798144" y="1505141"/>
                    <a:pt x="1897966" y="1498949"/>
                  </a:cubicBezTo>
                  <a:cubicBezTo>
                    <a:pt x="1981119" y="1493711"/>
                    <a:pt x="2064272" y="1501521"/>
                    <a:pt x="2146759" y="1513332"/>
                  </a:cubicBezTo>
                  <a:cubicBezTo>
                    <a:pt x="2195527" y="1520285"/>
                    <a:pt x="2244200" y="1528382"/>
                    <a:pt x="2292682" y="1537240"/>
                  </a:cubicBezTo>
                  <a:cubicBezTo>
                    <a:pt x="2390218" y="1555147"/>
                    <a:pt x="2487563" y="1574102"/>
                    <a:pt x="2584623" y="1594676"/>
                  </a:cubicBezTo>
                  <a:cubicBezTo>
                    <a:pt x="2654251" y="1609439"/>
                    <a:pt x="2724260" y="1624393"/>
                    <a:pt x="2795126" y="1620964"/>
                  </a:cubicBezTo>
                  <a:cubicBezTo>
                    <a:pt x="2859991" y="1617821"/>
                    <a:pt x="3149551" y="1625918"/>
                    <a:pt x="2972005" y="123463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 rot="-5400000">
              <a:off x="147124" y="3225064"/>
              <a:ext cx="1161937" cy="1049976"/>
            </a:xfrm>
            <a:custGeom>
              <a:rect b="b" l="l" r="r" t="t"/>
              <a:pathLst>
                <a:path extrusionOk="0" h="1049976" w="1161937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 rot="-5400000">
              <a:off x="272867" y="3402818"/>
              <a:ext cx="846327" cy="774726"/>
            </a:xfrm>
            <a:custGeom>
              <a:rect b="b" l="l" r="r" t="t"/>
              <a:pathLst>
                <a:path extrusionOk="0" h="774726" w="846327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 rot="-5400000">
              <a:off x="435437" y="3593840"/>
              <a:ext cx="477596" cy="447528"/>
            </a:xfrm>
            <a:custGeom>
              <a:rect b="b" l="l" r="r" t="t"/>
              <a:pathLst>
                <a:path extrusionOk="0" h="447528" w="477596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 rot="-5400000">
              <a:off x="-785832" y="822034"/>
              <a:ext cx="2861881" cy="1271168"/>
            </a:xfrm>
            <a:custGeom>
              <a:rect b="b" l="l" r="r" t="t"/>
              <a:pathLst>
                <a:path extrusionOk="0" h="1271168" w="2861881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 rot="-5400000">
              <a:off x="-849044" y="900581"/>
              <a:ext cx="2636234" cy="919096"/>
            </a:xfrm>
            <a:custGeom>
              <a:rect b="b" l="l" r="r" t="t"/>
              <a:pathLst>
                <a:path extrusionOk="0" h="919096" w="2636234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 rot="-5400000">
              <a:off x="-823810" y="1056703"/>
              <a:ext cx="2292381" cy="625711"/>
            </a:xfrm>
            <a:custGeom>
              <a:rect b="b" l="l" r="r" t="t"/>
              <a:pathLst>
                <a:path extrusionOk="0" h="625711" w="229238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 rot="-5400000">
              <a:off x="-712627" y="1178978"/>
              <a:ext cx="1865852" cy="421548"/>
            </a:xfrm>
            <a:custGeom>
              <a:rect b="b" l="l" r="r" t="t"/>
              <a:pathLst>
                <a:path extrusionOk="0" h="421548" w="1865852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 rot="-5400000">
              <a:off x="-526140" y="1242712"/>
              <a:ext cx="1358265" cy="286935"/>
            </a:xfrm>
            <a:custGeom>
              <a:rect b="b" l="l" r="r" t="t"/>
              <a:pathLst>
                <a:path extrusionOk="0" h="286935" w="135826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 rot="-5400000">
              <a:off x="-352309" y="1349964"/>
              <a:ext cx="890968" cy="167300"/>
            </a:xfrm>
            <a:custGeom>
              <a:rect b="b" l="l" r="r" t="t"/>
              <a:pathLst>
                <a:path extrusionOk="0" h="167300" w="890968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rot="-5400000">
              <a:off x="1886050" y="-679131"/>
              <a:ext cx="1677721" cy="3076193"/>
            </a:xfrm>
            <a:custGeom>
              <a:rect b="b" l="l" r="r" t="t"/>
              <a:pathLst>
                <a:path extrusionOk="0" h="3076193" w="1677721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rot="-5400000">
              <a:off x="2065946" y="-514793"/>
              <a:ext cx="1468691" cy="2607257"/>
            </a:xfrm>
            <a:custGeom>
              <a:rect b="b" l="l" r="r" t="t"/>
              <a:pathLst>
                <a:path extrusionOk="0" h="2607257" w="1468691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rot="-5400000">
              <a:off x="2248093" y="-430241"/>
              <a:ext cx="1175182" cy="2095685"/>
            </a:xfrm>
            <a:custGeom>
              <a:rect b="b" l="l" r="r" t="t"/>
              <a:pathLst>
                <a:path extrusionOk="0" h="2095685" w="1175182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3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6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38" name="Google Shape;238;p6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39" name="Google Shape;239;p6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6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>
            <a:off x="3928991" y="4031354"/>
            <a:ext cx="118872" cy="118872"/>
            <a:chOff x="1175347" y="3733800"/>
            <a:chExt cx="118872" cy="118872"/>
          </a:xfrm>
        </p:grpSpPr>
        <p:cxnSp>
          <p:nvCxnSpPr>
            <p:cNvPr id="249" name="Google Shape;249;p6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6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1" name="Google Shape;251;p6"/>
          <p:cNvSpPr txBox="1"/>
          <p:nvPr/>
        </p:nvSpPr>
        <p:spPr>
          <a:xfrm>
            <a:off x="431074" y="330740"/>
            <a:ext cx="1064137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PT1000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Cảm biến nhiệt được cấu tạo từ vật liệu Bạch Kim – Platin.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Số 1000 có nghĩa là cảm biến ở 0°C có điện trở 1000 Ohm.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Cảm biến Pt1000 cũng thuộc dòng RTD (cảm biến nhiệt độ điện trở). Giá trị điện trở sẽ có sự thay đổi phụ thuộc vào nhiệt độ tăng hoặc giảm.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Pt1000 sẽ có giá trị 1000 Ohm tại 0ºC, và tại 100ºC là 1385 Ohm.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Ưu điểm: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 trở hầu như không suy giảm theo thời gian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Mối quan hệ giữa nhiệt độ và điện trở là tuyến tính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 trở suất cao, ổn định lâu dài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Thích hợp cho môi trường khắc nghiệt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Khả năng chống nhiễm bẩn cao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 độ cảm nhiệt chính xác cao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T1000/2-wire Low Cost Temperatuur Sensor, 1,5m Silicone Cable - PIMZOS.COM" id="252" name="Google Shape;2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227" y="2477036"/>
            <a:ext cx="5172229" cy="3879172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"/>
          <p:cNvSpPr txBox="1"/>
          <p:nvPr/>
        </p:nvSpPr>
        <p:spPr>
          <a:xfrm>
            <a:off x="428017" y="544749"/>
            <a:ext cx="3891064" cy="8125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GIAO TIẾP VỚI MQTT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Publisher: Thiết bị hoặc ứng dụng gửi thông điệp (messages).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Broker: Máy chủ trung gian nhận và chuyển tiếp thông điệp.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Subscriber: Thiết bị hoặc ứng dụng nhận thông điệp dựa trên chủ đề (topic) mà nó quan tâm.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3831" y="992424"/>
            <a:ext cx="7641858" cy="42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8"/>
          <p:cNvSpPr/>
          <p:nvPr/>
        </p:nvSpPr>
        <p:spPr>
          <a:xfrm rot="10800000">
            <a:off x="692844" y="-3086"/>
            <a:ext cx="1326111" cy="59760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10439256" y="6172200"/>
            <a:ext cx="1482102" cy="679363"/>
          </a:xfrm>
          <a:custGeom>
            <a:rect b="b" l="l" r="r" t="t"/>
            <a:pathLst>
              <a:path extrusionOk="0" h="679363" w="1482102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266" name="Google Shape;266;p8"/>
          <p:cNvSpPr/>
          <p:nvPr/>
        </p:nvSpPr>
        <p:spPr>
          <a:xfrm>
            <a:off x="7977352" y="5197178"/>
            <a:ext cx="4211600" cy="1660822"/>
          </a:xfrm>
          <a:custGeom>
            <a:rect b="b" l="l" r="r" t="t"/>
            <a:pathLst>
              <a:path extrusionOk="0" h="1660822" w="421160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8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268" name="Google Shape;268;p8"/>
            <p:cNvSpPr/>
            <p:nvPr/>
          </p:nvSpPr>
          <p:spPr>
            <a:xfrm>
              <a:off x="4485988" y="924020"/>
              <a:ext cx="3296088" cy="5012722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473129" y="923925"/>
              <a:ext cx="2977477" cy="462714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494561" y="923925"/>
              <a:ext cx="2356712" cy="4118991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473129" y="923925"/>
              <a:ext cx="2059193" cy="3980116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485131" y="1719357"/>
              <a:ext cx="743796" cy="2867501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473129" y="1912731"/>
              <a:ext cx="597294" cy="2543540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491417" y="2227197"/>
              <a:ext cx="389425" cy="2011236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276" name="Google Shape;276;p8"/>
            <p:cNvSpPr/>
            <p:nvPr/>
          </p:nvSpPr>
          <p:spPr>
            <a:xfrm>
              <a:off x="4114800" y="1423987"/>
              <a:ext cx="3946874" cy="3989641"/>
            </a:xfrm>
            <a:custGeom>
              <a:rect b="b" l="l" r="r" t="t"/>
              <a:pathLst>
                <a:path extrusionOk="0" h="3989641" w="3946874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395978" y="2441733"/>
              <a:ext cx="3665410" cy="2985611"/>
            </a:xfrm>
            <a:custGeom>
              <a:rect b="b" l="l" r="r" t="t"/>
              <a:pathLst>
                <a:path extrusionOk="0" h="2985611" w="366541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790402" y="5229700"/>
              <a:ext cx="285940" cy="199072"/>
            </a:xfrm>
            <a:custGeom>
              <a:rect b="b" l="l" r="r" t="t"/>
              <a:pathLst>
                <a:path extrusionOk="0" h="199072" w="28594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393114" y="5049773"/>
              <a:ext cx="655796" cy="381190"/>
            </a:xfrm>
            <a:custGeom>
              <a:rect b="b" l="l" r="r" t="t"/>
              <a:pathLst>
                <a:path extrusionOk="0" h="381190" w="655796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5154072" y="3867816"/>
              <a:ext cx="2907315" cy="1544764"/>
            </a:xfrm>
            <a:custGeom>
              <a:rect b="b" l="l" r="r" t="t"/>
              <a:pathLst>
                <a:path extrusionOk="0" h="1544764" w="2907315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907946" y="3479100"/>
              <a:ext cx="3168300" cy="1952434"/>
            </a:xfrm>
            <a:custGeom>
              <a:rect b="b" l="l" r="r" t="t"/>
              <a:pathLst>
                <a:path extrusionOk="0" h="1952434" w="316830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704778" y="2976752"/>
              <a:ext cx="3356800" cy="2452020"/>
            </a:xfrm>
            <a:custGeom>
              <a:rect b="b" l="l" r="r" t="t"/>
              <a:pathLst>
                <a:path extrusionOk="0" h="2452020" w="335680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74901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85" name="Google Shape;285;p8"/>
          <p:cNvGrpSpPr/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86" name="Google Shape;286;p8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19394" y="15241"/>
              <a:ext cx="2190406" cy="3331191"/>
            </a:xfrm>
            <a:custGeom>
              <a:rect b="b" l="l" r="r" t="t"/>
              <a:pathLst>
                <a:path extrusionOk="0" h="5012722" w="3296088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10849" y="15178"/>
              <a:ext cx="1978674" cy="3074959"/>
            </a:xfrm>
            <a:custGeom>
              <a:rect b="b" l="l" r="r" t="t"/>
              <a:pathLst>
                <a:path extrusionOk="0" h="4627149" w="2977477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5092" y="15178"/>
              <a:ext cx="1566146" cy="2737264"/>
            </a:xfrm>
            <a:custGeom>
              <a:rect b="b" l="l" r="r" t="t"/>
              <a:pathLst>
                <a:path extrusionOk="0" h="4118991" w="2356712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0849" y="15178"/>
              <a:ext cx="1368431" cy="2644975"/>
            </a:xfrm>
            <a:custGeom>
              <a:rect b="b" l="l" r="r" t="t"/>
              <a:pathLst>
                <a:path extrusionOk="0" h="3980116" w="2059193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8825" y="543780"/>
              <a:ext cx="494287" cy="1905590"/>
            </a:xfrm>
            <a:custGeom>
              <a:rect b="b" l="l" r="r" t="t"/>
              <a:pathLst>
                <a:path extrusionOk="0" h="2867501" w="743796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0849" y="672286"/>
              <a:ext cx="396930" cy="1690303"/>
            </a:xfrm>
            <a:custGeom>
              <a:rect b="b" l="l" r="r" t="t"/>
              <a:pathLst>
                <a:path extrusionOk="0" h="2543540" w="597294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3002" y="881264"/>
              <a:ext cx="258791" cy="1336561"/>
            </a:xfrm>
            <a:custGeom>
              <a:rect b="b" l="l" r="r" t="t"/>
              <a:pathLst>
                <a:path extrusionOk="0" h="2011236" w="389425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cap="rnd" cmpd="sng" w="9525">
              <a:solidFill>
                <a:schemeClr val="accent2">
                  <a:alpha val="49803"/>
                </a:schemeClr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8"/>
          <p:cNvGrpSpPr/>
          <p:nvPr/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295" name="Google Shape;295;p8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8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A circuit board with wires and wires&#10;&#10;Description automatically generated" id="297" name="Google Shape;2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247" y="64734"/>
            <a:ext cx="7093965" cy="6737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8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9" name="Google Shape;299;p8"/>
            <p:cNvSpPr/>
            <p:nvPr/>
          </p:nvSpPr>
          <p:spPr>
            <a:xfrm>
              <a:off x="10439256" y="6178637"/>
              <a:ext cx="1482102" cy="679363"/>
            </a:xfrm>
            <a:custGeom>
              <a:rect b="b" l="l" r="r" t="t"/>
              <a:pathLst>
                <a:path extrusionOk="0" h="679363" w="1482102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00" name="Google Shape;300;p8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rect b="b" l="l" r="r" t="t"/>
                <a:pathLst>
                  <a:path extrusionOk="0" h="3989641" w="3946874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rect b="b" l="l" r="r" t="t"/>
                <a:pathLst>
                  <a:path extrusionOk="0" h="2985611" w="366541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rect b="b" l="l" r="r" t="t"/>
                <a:pathLst>
                  <a:path extrusionOk="0" h="199072" w="28594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rect b="b" l="l" r="r" t="t"/>
                <a:pathLst>
                  <a:path extrusionOk="0" h="381190" w="655796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rect b="b" l="l" r="r" t="t"/>
                <a:pathLst>
                  <a:path extrusionOk="0" h="1544764" w="2907315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rect b="b" l="l" r="r" t="t"/>
                <a:pathLst>
                  <a:path extrusionOk="0" h="1952434" w="316830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rect b="b" l="l" r="r" t="t"/>
                <a:pathLst>
                  <a:path extrusionOk="0" h="2452020" w="335680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cap="rnd" cmpd="sng" w="9525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" name="Google Shape;308;p8"/>
            <p:cNvSpPr/>
            <p:nvPr/>
          </p:nvSpPr>
          <p:spPr>
            <a:xfrm>
              <a:off x="7980400" y="5197178"/>
              <a:ext cx="4211600" cy="1660822"/>
            </a:xfrm>
            <a:custGeom>
              <a:rect b="b" l="l" r="r" t="t"/>
              <a:pathLst>
                <a:path extrusionOk="0" h="1660822" w="421160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8"/>
          <p:cNvSpPr txBox="1"/>
          <p:nvPr>
            <p:ph type="title"/>
          </p:nvPr>
        </p:nvSpPr>
        <p:spPr>
          <a:xfrm>
            <a:off x="119332" y="451390"/>
            <a:ext cx="2809336" cy="1397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Liên kết ESP8266, </a:t>
            </a:r>
            <a:br>
              <a:rPr b="1" lang="en-US" sz="2200"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Arduino nano với cảm biến PT1000 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29" y="990600"/>
            <a:ext cx="61341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ircuit board with wires&#10;&#10;Description automatically generated" id="315" name="Google Shape;3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3418" y="997699"/>
            <a:ext cx="4645504" cy="427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lor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2024-07-03T08:49:25Z</dcterms:created>
  <dc:creator>HỒ GIA KHIÊM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0x0101000D3BD13F80A0DB4DB90BF6175649CEA2</vt:lpwstr>
  </property>
</Properties>
</file>